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embeddings/oleObject1.bin" ContentType="application/vnd.openxmlformats-officedocument.oleObject"/>
  <Override PartName="/ppt/embeddings/oleObject2.bin" ContentType="application/vnd.openxmlformats-officedocument.oleObject"/>
  <Override PartName="/ppt/charts/chart3.xml" ContentType="application/vnd.openxmlformats-officedocument.drawingml.chart+xml"/>
  <Override PartName="/ppt/charts/chart4.xml" ContentType="application/vnd.openxmlformats-officedocument.drawingml.chart+xml"/>
  <Override PartName="/ppt/embeddings/oleObject3.bin" ContentType="application/vnd.openxmlformats-officedocument.oleObject"/>
  <Override PartName="/ppt/embeddings/oleObject4.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5" r:id="rId2"/>
    <p:sldId id="264" r:id="rId3"/>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BCE6"/>
    <a:srgbClr val="BC0000"/>
    <a:srgbClr val="2512AE"/>
    <a:srgbClr val="A2C2E6"/>
    <a:srgbClr val="91A6E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9915" autoAdjust="0"/>
    <p:restoredTop sz="96944" autoAdjust="0"/>
  </p:normalViewPr>
  <p:slideViewPr>
    <p:cSldViewPr snapToGrid="0" snapToObjects="1">
      <p:cViewPr varScale="1">
        <p:scale>
          <a:sx n="21" d="100"/>
          <a:sy n="21" d="100"/>
        </p:scale>
        <p:origin x="-1520" y="-120"/>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EMP\Desktop\Gephi_node_stats_all_6_db_MO_02232017.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TEMP\Desktop\Gephi_node_stats_all_6_db_MO_02232017.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TEMP\Desktop\Gephi_node_stats_all_6_db_MO_02232017.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TEMP\Desktop\Gephi_node_stats_all_6_db_MO_02232017.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2219790323196"/>
          <c:y val="0.0383078199230827"/>
          <c:w val="0.868048594806127"/>
          <c:h val="0.773262149870331"/>
        </c:manualLayout>
      </c:layout>
      <c:barChart>
        <c:barDir val="col"/>
        <c:grouping val="clustered"/>
        <c:varyColors val="0"/>
        <c:ser>
          <c:idx val="0"/>
          <c:order val="0"/>
          <c:tx>
            <c:strRef>
              <c:f>'[Gephi_node_stats_all_6_db_MO_02232017.xlsx]Raw Gephi Outputs all db (2)'!$B$2</c:f>
              <c:strCache>
                <c:ptCount val="1"/>
                <c:pt idx="0">
                  <c:v>db1</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(2)'!$B$3:$B$30</c:f>
              <c:numCache>
                <c:formatCode>General</c:formatCode>
                <c:ptCount val="28"/>
                <c:pt idx="0">
                  <c:v>0.0</c:v>
                </c:pt>
                <c:pt idx="1">
                  <c:v>0.0062</c:v>
                </c:pt>
                <c:pt idx="2">
                  <c:v>0.0879</c:v>
                </c:pt>
                <c:pt idx="3">
                  <c:v>0.7013</c:v>
                </c:pt>
                <c:pt idx="4">
                  <c:v>0.1141</c:v>
                </c:pt>
                <c:pt idx="5">
                  <c:v>0.1897</c:v>
                </c:pt>
                <c:pt idx="8">
                  <c:v>1.0</c:v>
                </c:pt>
                <c:pt idx="10">
                  <c:v>0.9542</c:v>
                </c:pt>
                <c:pt idx="11">
                  <c:v>0.4314</c:v>
                </c:pt>
                <c:pt idx="12">
                  <c:v>0.1079</c:v>
                </c:pt>
                <c:pt idx="16">
                  <c:v>0.1018</c:v>
                </c:pt>
                <c:pt idx="20">
                  <c:v>0.249</c:v>
                </c:pt>
                <c:pt idx="22">
                  <c:v>0.0942</c:v>
                </c:pt>
                <c:pt idx="25">
                  <c:v>0.4452</c:v>
                </c:pt>
                <c:pt idx="26">
                  <c:v>0.2766</c:v>
                </c:pt>
                <c:pt idx="27">
                  <c:v>0.0</c:v>
                </c:pt>
              </c:numCache>
            </c:numRef>
          </c:val>
        </c:ser>
        <c:ser>
          <c:idx val="1"/>
          <c:order val="1"/>
          <c:tx>
            <c:strRef>
              <c:f>'[Gephi_node_stats_all_6_db_MO_02232017.xlsx]Raw Gephi Outputs all db (2)'!$C$2</c:f>
              <c:strCache>
                <c:ptCount val="1"/>
                <c:pt idx="0">
                  <c:v>db2</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(2)'!$C$3:$C$30</c:f>
              <c:numCache>
                <c:formatCode>General</c:formatCode>
                <c:ptCount val="28"/>
                <c:pt idx="5">
                  <c:v>0.288</c:v>
                </c:pt>
                <c:pt idx="9">
                  <c:v>0.0</c:v>
                </c:pt>
                <c:pt idx="10">
                  <c:v>0.5674</c:v>
                </c:pt>
                <c:pt idx="11">
                  <c:v>1.0</c:v>
                </c:pt>
                <c:pt idx="12">
                  <c:v>0.1316</c:v>
                </c:pt>
                <c:pt idx="15">
                  <c:v>0.4595</c:v>
                </c:pt>
                <c:pt idx="16">
                  <c:v>0.1406</c:v>
                </c:pt>
                <c:pt idx="19">
                  <c:v>0.5674</c:v>
                </c:pt>
                <c:pt idx="20">
                  <c:v>0.7032</c:v>
                </c:pt>
                <c:pt idx="21">
                  <c:v>0.2878</c:v>
                </c:pt>
                <c:pt idx="22">
                  <c:v>0.1564</c:v>
                </c:pt>
                <c:pt idx="23">
                  <c:v>0.6213</c:v>
                </c:pt>
                <c:pt idx="25">
                  <c:v>0.6094</c:v>
                </c:pt>
                <c:pt idx="26">
                  <c:v>0.4532</c:v>
                </c:pt>
              </c:numCache>
            </c:numRef>
          </c:val>
        </c:ser>
        <c:ser>
          <c:idx val="2"/>
          <c:order val="2"/>
          <c:tx>
            <c:strRef>
              <c:f>'[Gephi_node_stats_all_6_db_MO_02232017.xlsx]Raw Gephi Outputs all db (2)'!$D$2</c:f>
              <c:strCache>
                <c:ptCount val="1"/>
                <c:pt idx="0">
                  <c:v>db3</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(2)'!$D$3:$D$30</c:f>
              <c:numCache>
                <c:formatCode>General</c:formatCode>
                <c:ptCount val="28"/>
                <c:pt idx="1">
                  <c:v>0.1262</c:v>
                </c:pt>
                <c:pt idx="5">
                  <c:v>0.2582</c:v>
                </c:pt>
                <c:pt idx="9">
                  <c:v>0.0</c:v>
                </c:pt>
                <c:pt idx="10">
                  <c:v>0.6963</c:v>
                </c:pt>
                <c:pt idx="11">
                  <c:v>1.0</c:v>
                </c:pt>
                <c:pt idx="12">
                  <c:v>0.1174</c:v>
                </c:pt>
                <c:pt idx="14">
                  <c:v>0.1174</c:v>
                </c:pt>
                <c:pt idx="15">
                  <c:v>0.154</c:v>
                </c:pt>
                <c:pt idx="16">
                  <c:v>0.1262</c:v>
                </c:pt>
                <c:pt idx="19">
                  <c:v>0.6963</c:v>
                </c:pt>
                <c:pt idx="20">
                  <c:v>0.626</c:v>
                </c:pt>
                <c:pt idx="21">
                  <c:v>0.2566</c:v>
                </c:pt>
                <c:pt idx="22">
                  <c:v>0.2582</c:v>
                </c:pt>
                <c:pt idx="23">
                  <c:v>0.6648</c:v>
                </c:pt>
                <c:pt idx="25">
                  <c:v>0.7714</c:v>
                </c:pt>
                <c:pt idx="26">
                  <c:v>0.6322</c:v>
                </c:pt>
                <c:pt idx="27">
                  <c:v>0.0</c:v>
                </c:pt>
              </c:numCache>
            </c:numRef>
          </c:val>
        </c:ser>
        <c:ser>
          <c:idx val="3"/>
          <c:order val="3"/>
          <c:tx>
            <c:strRef>
              <c:f>'[Gephi_node_stats_all_6_db_MO_02232017.xlsx]Raw Gephi Outputs all db (2)'!$E$2</c:f>
              <c:strCache>
                <c:ptCount val="1"/>
                <c:pt idx="0">
                  <c:v>db4</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(2)'!$E$3:$E$30</c:f>
              <c:numCache>
                <c:formatCode>General</c:formatCode>
                <c:ptCount val="28"/>
                <c:pt idx="5">
                  <c:v>0.5929</c:v>
                </c:pt>
                <c:pt idx="7">
                  <c:v>0.6432</c:v>
                </c:pt>
                <c:pt idx="9">
                  <c:v>0.0</c:v>
                </c:pt>
                <c:pt idx="10">
                  <c:v>0.4697</c:v>
                </c:pt>
                <c:pt idx="11">
                  <c:v>1.0</c:v>
                </c:pt>
                <c:pt idx="12">
                  <c:v>0.0308</c:v>
                </c:pt>
                <c:pt idx="16">
                  <c:v>0.3926</c:v>
                </c:pt>
                <c:pt idx="17">
                  <c:v>0.2362</c:v>
                </c:pt>
                <c:pt idx="20">
                  <c:v>0.8612</c:v>
                </c:pt>
                <c:pt idx="22">
                  <c:v>0.2053</c:v>
                </c:pt>
                <c:pt idx="23">
                  <c:v>0.414</c:v>
                </c:pt>
                <c:pt idx="24">
                  <c:v>0.7237</c:v>
                </c:pt>
                <c:pt idx="25">
                  <c:v>0.9692</c:v>
                </c:pt>
                <c:pt idx="26">
                  <c:v>0.3441</c:v>
                </c:pt>
              </c:numCache>
            </c:numRef>
          </c:val>
        </c:ser>
        <c:ser>
          <c:idx val="4"/>
          <c:order val="4"/>
          <c:tx>
            <c:strRef>
              <c:f>'[Gephi_node_stats_all_6_db_MO_02232017.xlsx]Raw Gephi Outputs all db (2)'!$F$2</c:f>
              <c:strCache>
                <c:ptCount val="1"/>
                <c:pt idx="0">
                  <c:v>db5</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(2)'!$F$3:$F$30</c:f>
              <c:numCache>
                <c:formatCode>General</c:formatCode>
                <c:ptCount val="28"/>
                <c:pt idx="1">
                  <c:v>0.0084</c:v>
                </c:pt>
                <c:pt idx="4">
                  <c:v>0.5751</c:v>
                </c:pt>
                <c:pt idx="5">
                  <c:v>0.2496</c:v>
                </c:pt>
                <c:pt idx="9">
                  <c:v>0.0</c:v>
                </c:pt>
                <c:pt idx="10">
                  <c:v>0.8377</c:v>
                </c:pt>
                <c:pt idx="11">
                  <c:v>0.8619</c:v>
                </c:pt>
                <c:pt idx="12">
                  <c:v>0.1135</c:v>
                </c:pt>
                <c:pt idx="16">
                  <c:v>0.1219</c:v>
                </c:pt>
                <c:pt idx="20">
                  <c:v>0.6054</c:v>
                </c:pt>
                <c:pt idx="21">
                  <c:v>0.2481</c:v>
                </c:pt>
                <c:pt idx="22">
                  <c:v>0.1361</c:v>
                </c:pt>
                <c:pt idx="23">
                  <c:v>0.5297</c:v>
                </c:pt>
                <c:pt idx="25">
                  <c:v>1.0</c:v>
                </c:pt>
                <c:pt idx="26">
                  <c:v>0.3926</c:v>
                </c:pt>
                <c:pt idx="27">
                  <c:v>0.0</c:v>
                </c:pt>
              </c:numCache>
            </c:numRef>
          </c:val>
        </c:ser>
        <c:ser>
          <c:idx val="5"/>
          <c:order val="5"/>
          <c:tx>
            <c:strRef>
              <c:f>'[Gephi_node_stats_all_6_db_MO_02232017.xlsx]Raw Gephi Outputs all db (2)'!$G$2</c:f>
              <c:strCache>
                <c:ptCount val="1"/>
                <c:pt idx="0">
                  <c:v>db6</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(2)'!$G$3:$G$30</c:f>
              <c:numCache>
                <c:formatCode>General</c:formatCode>
                <c:ptCount val="28"/>
                <c:pt idx="0">
                  <c:v>0.0</c:v>
                </c:pt>
                <c:pt idx="1">
                  <c:v>0.1128</c:v>
                </c:pt>
                <c:pt idx="5">
                  <c:v>0.2434</c:v>
                </c:pt>
                <c:pt idx="6">
                  <c:v>0.0065</c:v>
                </c:pt>
                <c:pt idx="8">
                  <c:v>1.0</c:v>
                </c:pt>
                <c:pt idx="9">
                  <c:v>0.0</c:v>
                </c:pt>
                <c:pt idx="10">
                  <c:v>0.6379</c:v>
                </c:pt>
                <c:pt idx="11">
                  <c:v>0.6538</c:v>
                </c:pt>
                <c:pt idx="12">
                  <c:v>0.1282</c:v>
                </c:pt>
                <c:pt idx="13">
                  <c:v>0.1217</c:v>
                </c:pt>
                <c:pt idx="14">
                  <c:v>0.1217</c:v>
                </c:pt>
                <c:pt idx="15">
                  <c:v>0.3755</c:v>
                </c:pt>
                <c:pt idx="16">
                  <c:v>0.1282</c:v>
                </c:pt>
                <c:pt idx="17">
                  <c:v>0.2499</c:v>
                </c:pt>
                <c:pt idx="22">
                  <c:v>0.2346</c:v>
                </c:pt>
                <c:pt idx="27">
                  <c:v>0.0</c:v>
                </c:pt>
              </c:numCache>
            </c:numRef>
          </c:val>
        </c:ser>
        <c:dLbls>
          <c:showLegendKey val="0"/>
          <c:showVal val="0"/>
          <c:showCatName val="0"/>
          <c:showSerName val="0"/>
          <c:showPercent val="0"/>
          <c:showBubbleSize val="0"/>
        </c:dLbls>
        <c:gapWidth val="150"/>
        <c:axId val="-2128415256"/>
        <c:axId val="2145321528"/>
      </c:barChart>
      <c:catAx>
        <c:axId val="-2128415256"/>
        <c:scaling>
          <c:orientation val="minMax"/>
        </c:scaling>
        <c:delete val="0"/>
        <c:axPos val="b"/>
        <c:majorTickMark val="out"/>
        <c:minorTickMark val="none"/>
        <c:tickLblPos val="nextTo"/>
        <c:txPr>
          <a:bodyPr/>
          <a:lstStyle/>
          <a:p>
            <a:pPr>
              <a:defRPr sz="1200">
                <a:latin typeface="Arial"/>
                <a:cs typeface="Arial"/>
              </a:defRPr>
            </a:pPr>
            <a:endParaRPr lang="en-US"/>
          </a:p>
        </c:txPr>
        <c:crossAx val="2145321528"/>
        <c:crosses val="autoZero"/>
        <c:auto val="1"/>
        <c:lblAlgn val="ctr"/>
        <c:lblOffset val="100"/>
        <c:noMultiLvlLbl val="0"/>
      </c:catAx>
      <c:valAx>
        <c:axId val="2145321528"/>
        <c:scaling>
          <c:orientation val="minMax"/>
        </c:scaling>
        <c:delete val="0"/>
        <c:axPos val="l"/>
        <c:majorGridlines/>
        <c:numFmt formatCode="General" sourceLinked="1"/>
        <c:majorTickMark val="out"/>
        <c:minorTickMark val="none"/>
        <c:tickLblPos val="nextTo"/>
        <c:txPr>
          <a:bodyPr/>
          <a:lstStyle/>
          <a:p>
            <a:pPr>
              <a:defRPr sz="1200">
                <a:latin typeface="Arial"/>
                <a:cs typeface="Arial"/>
              </a:defRPr>
            </a:pPr>
            <a:endParaRPr lang="en-US"/>
          </a:p>
        </c:txPr>
        <c:crossAx val="-2128415256"/>
        <c:crosses val="autoZero"/>
        <c:crossBetween val="between"/>
      </c:valAx>
    </c:plotArea>
    <c:legend>
      <c:legendPos val="r"/>
      <c:layout>
        <c:manualLayout>
          <c:xMode val="edge"/>
          <c:yMode val="edge"/>
          <c:x val="0.0131977084007858"/>
          <c:y val="0.271528219160374"/>
          <c:w val="0.0556229336067162"/>
          <c:h val="0.436421515291887"/>
        </c:manualLayout>
      </c:layout>
      <c:overlay val="0"/>
      <c:txPr>
        <a:bodyPr/>
        <a:lstStyle/>
        <a:p>
          <a:pPr>
            <a:defRPr sz="1200">
              <a:latin typeface="Arial"/>
              <a:cs typeface="Arial"/>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'[Gephi_node_stats_all_6_db_MO_02232017.xlsx]Raw Gephi Outputs all db (2)'!$B$2</c:f>
              <c:strCache>
                <c:ptCount val="1"/>
                <c:pt idx="0">
                  <c:v>db1</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(2)'!$B$3:$B$30</c:f>
              <c:numCache>
                <c:formatCode>General</c:formatCode>
                <c:ptCount val="28"/>
                <c:pt idx="0">
                  <c:v>5.0</c:v>
                </c:pt>
                <c:pt idx="1">
                  <c:v>1.0</c:v>
                </c:pt>
                <c:pt idx="2">
                  <c:v>0.0</c:v>
                </c:pt>
                <c:pt idx="3">
                  <c:v>0.0</c:v>
                </c:pt>
                <c:pt idx="4">
                  <c:v>1.0</c:v>
                </c:pt>
                <c:pt idx="5">
                  <c:v>4.0</c:v>
                </c:pt>
                <c:pt idx="8">
                  <c:v>1.0</c:v>
                </c:pt>
                <c:pt idx="10">
                  <c:v>1.0</c:v>
                </c:pt>
                <c:pt idx="11">
                  <c:v>1.0</c:v>
                </c:pt>
                <c:pt idx="12">
                  <c:v>7.0</c:v>
                </c:pt>
                <c:pt idx="16">
                  <c:v>9.0</c:v>
                </c:pt>
                <c:pt idx="20">
                  <c:v>0.0</c:v>
                </c:pt>
                <c:pt idx="22">
                  <c:v>3.0</c:v>
                </c:pt>
                <c:pt idx="25">
                  <c:v>2.0</c:v>
                </c:pt>
                <c:pt idx="26">
                  <c:v>0.0</c:v>
                </c:pt>
                <c:pt idx="27">
                  <c:v>1.0</c:v>
                </c:pt>
              </c:numCache>
            </c:numRef>
          </c:val>
        </c:ser>
        <c:ser>
          <c:idx val="1"/>
          <c:order val="1"/>
          <c:tx>
            <c:strRef>
              <c:f>'[Gephi_node_stats_all_6_db_MO_02232017.xlsx]Raw Gephi Outputs all db (2)'!$C$2</c:f>
              <c:strCache>
                <c:ptCount val="1"/>
                <c:pt idx="0">
                  <c:v>db2</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(2)'!$C$3:$C$30</c:f>
              <c:numCache>
                <c:formatCode>General</c:formatCode>
                <c:ptCount val="28"/>
                <c:pt idx="5">
                  <c:v>4.0</c:v>
                </c:pt>
                <c:pt idx="9">
                  <c:v>1.0</c:v>
                </c:pt>
                <c:pt idx="10">
                  <c:v>1.0</c:v>
                </c:pt>
                <c:pt idx="11">
                  <c:v>0.0</c:v>
                </c:pt>
                <c:pt idx="12">
                  <c:v>5.0</c:v>
                </c:pt>
                <c:pt idx="15">
                  <c:v>0.0</c:v>
                </c:pt>
                <c:pt idx="16">
                  <c:v>6.0</c:v>
                </c:pt>
                <c:pt idx="19">
                  <c:v>0.0</c:v>
                </c:pt>
                <c:pt idx="20">
                  <c:v>1.0</c:v>
                </c:pt>
                <c:pt idx="21">
                  <c:v>2.0</c:v>
                </c:pt>
                <c:pt idx="22">
                  <c:v>3.0</c:v>
                </c:pt>
                <c:pt idx="23">
                  <c:v>0.0</c:v>
                </c:pt>
                <c:pt idx="25">
                  <c:v>2.0</c:v>
                </c:pt>
                <c:pt idx="26">
                  <c:v>0.0</c:v>
                </c:pt>
              </c:numCache>
            </c:numRef>
          </c:val>
        </c:ser>
        <c:ser>
          <c:idx val="2"/>
          <c:order val="2"/>
          <c:tx>
            <c:strRef>
              <c:f>'[Gephi_node_stats_all_6_db_MO_02232017.xlsx]Raw Gephi Outputs all db (2)'!$D$2</c:f>
              <c:strCache>
                <c:ptCount val="1"/>
                <c:pt idx="0">
                  <c:v>db3</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(2)'!$D$3:$D$30</c:f>
              <c:numCache>
                <c:formatCode>General</c:formatCode>
                <c:ptCount val="28"/>
                <c:pt idx="1">
                  <c:v>0.0</c:v>
                </c:pt>
                <c:pt idx="5">
                  <c:v>4.0</c:v>
                </c:pt>
                <c:pt idx="9">
                  <c:v>1.0</c:v>
                </c:pt>
                <c:pt idx="10">
                  <c:v>1.0</c:v>
                </c:pt>
                <c:pt idx="11">
                  <c:v>0.0</c:v>
                </c:pt>
                <c:pt idx="12">
                  <c:v>6.0</c:v>
                </c:pt>
                <c:pt idx="14">
                  <c:v>5.0</c:v>
                </c:pt>
                <c:pt idx="15">
                  <c:v>0.0</c:v>
                </c:pt>
                <c:pt idx="16">
                  <c:v>6.0</c:v>
                </c:pt>
                <c:pt idx="19">
                  <c:v>0.0</c:v>
                </c:pt>
                <c:pt idx="20">
                  <c:v>1.0</c:v>
                </c:pt>
                <c:pt idx="21">
                  <c:v>2.0</c:v>
                </c:pt>
                <c:pt idx="22">
                  <c:v>3.0</c:v>
                </c:pt>
                <c:pt idx="23">
                  <c:v>0.0</c:v>
                </c:pt>
                <c:pt idx="25">
                  <c:v>2.0</c:v>
                </c:pt>
                <c:pt idx="26">
                  <c:v>0.0</c:v>
                </c:pt>
                <c:pt idx="27">
                  <c:v>1.0</c:v>
                </c:pt>
              </c:numCache>
            </c:numRef>
          </c:val>
        </c:ser>
        <c:ser>
          <c:idx val="3"/>
          <c:order val="3"/>
          <c:tx>
            <c:strRef>
              <c:f>'[Gephi_node_stats_all_6_db_MO_02232017.xlsx]Raw Gephi Outputs all db (2)'!$E$2</c:f>
              <c:strCache>
                <c:ptCount val="1"/>
                <c:pt idx="0">
                  <c:v>db4</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(2)'!$E$3:$E$30</c:f>
              <c:numCache>
                <c:formatCode>General</c:formatCode>
                <c:ptCount val="28"/>
                <c:pt idx="5">
                  <c:v>5.0</c:v>
                </c:pt>
                <c:pt idx="7">
                  <c:v>0.0</c:v>
                </c:pt>
                <c:pt idx="9">
                  <c:v>1.0</c:v>
                </c:pt>
                <c:pt idx="10">
                  <c:v>0.0</c:v>
                </c:pt>
                <c:pt idx="11">
                  <c:v>0.0</c:v>
                </c:pt>
                <c:pt idx="12">
                  <c:v>8.0</c:v>
                </c:pt>
                <c:pt idx="16">
                  <c:v>9.0</c:v>
                </c:pt>
                <c:pt idx="17">
                  <c:v>0.0</c:v>
                </c:pt>
                <c:pt idx="20">
                  <c:v>1.0</c:v>
                </c:pt>
                <c:pt idx="22">
                  <c:v>4.0</c:v>
                </c:pt>
                <c:pt idx="23">
                  <c:v>1.0</c:v>
                </c:pt>
                <c:pt idx="24">
                  <c:v>5.0</c:v>
                </c:pt>
                <c:pt idx="25">
                  <c:v>1.0</c:v>
                </c:pt>
                <c:pt idx="26">
                  <c:v>0.0</c:v>
                </c:pt>
              </c:numCache>
            </c:numRef>
          </c:val>
        </c:ser>
        <c:ser>
          <c:idx val="4"/>
          <c:order val="4"/>
          <c:tx>
            <c:strRef>
              <c:f>'[Gephi_node_stats_all_6_db_MO_02232017.xlsx]Raw Gephi Outputs all db (2)'!$F$2</c:f>
              <c:strCache>
                <c:ptCount val="1"/>
                <c:pt idx="0">
                  <c:v>db5</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(2)'!$F$3:$F$30</c:f>
              <c:numCache>
                <c:formatCode>General</c:formatCode>
                <c:ptCount val="28"/>
                <c:pt idx="1">
                  <c:v>1.0</c:v>
                </c:pt>
                <c:pt idx="4">
                  <c:v>1.0</c:v>
                </c:pt>
                <c:pt idx="5">
                  <c:v>4.0</c:v>
                </c:pt>
                <c:pt idx="9">
                  <c:v>1.0</c:v>
                </c:pt>
                <c:pt idx="10">
                  <c:v>0.0</c:v>
                </c:pt>
                <c:pt idx="11">
                  <c:v>0.0</c:v>
                </c:pt>
                <c:pt idx="12">
                  <c:v>5.0</c:v>
                </c:pt>
                <c:pt idx="16">
                  <c:v>7.0</c:v>
                </c:pt>
                <c:pt idx="20">
                  <c:v>1.0</c:v>
                </c:pt>
                <c:pt idx="21">
                  <c:v>2.0</c:v>
                </c:pt>
                <c:pt idx="22">
                  <c:v>3.0</c:v>
                </c:pt>
                <c:pt idx="23">
                  <c:v>1.0</c:v>
                </c:pt>
                <c:pt idx="25">
                  <c:v>1.0</c:v>
                </c:pt>
                <c:pt idx="26">
                  <c:v>0.0</c:v>
                </c:pt>
                <c:pt idx="27">
                  <c:v>1.0</c:v>
                </c:pt>
              </c:numCache>
            </c:numRef>
          </c:val>
        </c:ser>
        <c:ser>
          <c:idx val="5"/>
          <c:order val="5"/>
          <c:tx>
            <c:strRef>
              <c:f>'[Gephi_node_stats_all_6_db_MO_02232017.xlsx]Raw Gephi Outputs all db (2)'!$G$2</c:f>
              <c:strCache>
                <c:ptCount val="1"/>
                <c:pt idx="0">
                  <c:v>db6</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(2)'!$G$3:$G$30</c:f>
              <c:numCache>
                <c:formatCode>General</c:formatCode>
                <c:ptCount val="28"/>
                <c:pt idx="0">
                  <c:v>5.0</c:v>
                </c:pt>
                <c:pt idx="1">
                  <c:v>0.0</c:v>
                </c:pt>
                <c:pt idx="5">
                  <c:v>1.0</c:v>
                </c:pt>
                <c:pt idx="6">
                  <c:v>0.0</c:v>
                </c:pt>
                <c:pt idx="8">
                  <c:v>1.0</c:v>
                </c:pt>
                <c:pt idx="9">
                  <c:v>1.0</c:v>
                </c:pt>
                <c:pt idx="10">
                  <c:v>2.0</c:v>
                </c:pt>
                <c:pt idx="11">
                  <c:v>1.0</c:v>
                </c:pt>
                <c:pt idx="12">
                  <c:v>8.0</c:v>
                </c:pt>
                <c:pt idx="13">
                  <c:v>0.0</c:v>
                </c:pt>
                <c:pt idx="14">
                  <c:v>2.0</c:v>
                </c:pt>
                <c:pt idx="15">
                  <c:v>0.0</c:v>
                </c:pt>
                <c:pt idx="16">
                  <c:v>4.0</c:v>
                </c:pt>
                <c:pt idx="17">
                  <c:v>0.0</c:v>
                </c:pt>
                <c:pt idx="22">
                  <c:v>1.0</c:v>
                </c:pt>
                <c:pt idx="27">
                  <c:v>1.0</c:v>
                </c:pt>
              </c:numCache>
            </c:numRef>
          </c:val>
        </c:ser>
        <c:dLbls>
          <c:showLegendKey val="0"/>
          <c:showVal val="0"/>
          <c:showCatName val="0"/>
          <c:showSerName val="0"/>
          <c:showPercent val="0"/>
          <c:showBubbleSize val="0"/>
        </c:dLbls>
        <c:gapWidth val="150"/>
        <c:axId val="-2117027192"/>
        <c:axId val="-2125762104"/>
      </c:barChart>
      <c:catAx>
        <c:axId val="-2117027192"/>
        <c:scaling>
          <c:orientation val="minMax"/>
        </c:scaling>
        <c:delete val="0"/>
        <c:axPos val="b"/>
        <c:majorTickMark val="out"/>
        <c:minorTickMark val="none"/>
        <c:tickLblPos val="nextTo"/>
        <c:txPr>
          <a:bodyPr/>
          <a:lstStyle/>
          <a:p>
            <a:pPr>
              <a:defRPr sz="1200">
                <a:latin typeface="Arial"/>
                <a:cs typeface="Arial"/>
              </a:defRPr>
            </a:pPr>
            <a:endParaRPr lang="en-US"/>
          </a:p>
        </c:txPr>
        <c:crossAx val="-2125762104"/>
        <c:crosses val="autoZero"/>
        <c:auto val="1"/>
        <c:lblAlgn val="ctr"/>
        <c:lblOffset val="100"/>
        <c:noMultiLvlLbl val="0"/>
      </c:catAx>
      <c:valAx>
        <c:axId val="-2125762104"/>
        <c:scaling>
          <c:orientation val="minMax"/>
        </c:scaling>
        <c:delete val="0"/>
        <c:axPos val="l"/>
        <c:majorGridlines/>
        <c:numFmt formatCode="General" sourceLinked="1"/>
        <c:majorTickMark val="out"/>
        <c:minorTickMark val="none"/>
        <c:tickLblPos val="nextTo"/>
        <c:txPr>
          <a:bodyPr/>
          <a:lstStyle/>
          <a:p>
            <a:pPr>
              <a:defRPr sz="1200">
                <a:latin typeface="Arial"/>
                <a:cs typeface="Arial"/>
              </a:defRPr>
            </a:pPr>
            <a:endParaRPr lang="en-US"/>
          </a:p>
        </c:txPr>
        <c:crossAx val="-2117027192"/>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2219790323196"/>
          <c:y val="0.0383078199230827"/>
          <c:w val="0.868048594806127"/>
          <c:h val="0.773262149870331"/>
        </c:manualLayout>
      </c:layout>
      <c:barChart>
        <c:barDir val="col"/>
        <c:grouping val="clustered"/>
        <c:varyColors val="0"/>
        <c:ser>
          <c:idx val="0"/>
          <c:order val="0"/>
          <c:tx>
            <c:strRef>
              <c:f>'[Gephi_node_stats_all_6_db_MO_02232017.xlsx]Raw Gephi Outputs all db (2)'!$B$2</c:f>
              <c:strCache>
                <c:ptCount val="1"/>
                <c:pt idx="0">
                  <c:v>db1</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(2)'!$B$3:$B$30</c:f>
              <c:numCache>
                <c:formatCode>General</c:formatCode>
                <c:ptCount val="28"/>
                <c:pt idx="0">
                  <c:v>0.0</c:v>
                </c:pt>
                <c:pt idx="1">
                  <c:v>0.0062</c:v>
                </c:pt>
                <c:pt idx="2">
                  <c:v>0.0879</c:v>
                </c:pt>
                <c:pt idx="3">
                  <c:v>0.7013</c:v>
                </c:pt>
                <c:pt idx="4">
                  <c:v>0.1141</c:v>
                </c:pt>
                <c:pt idx="5">
                  <c:v>0.1897</c:v>
                </c:pt>
                <c:pt idx="8">
                  <c:v>1.0</c:v>
                </c:pt>
                <c:pt idx="10">
                  <c:v>0.9542</c:v>
                </c:pt>
                <c:pt idx="11">
                  <c:v>0.4314</c:v>
                </c:pt>
                <c:pt idx="12">
                  <c:v>0.1079</c:v>
                </c:pt>
                <c:pt idx="16">
                  <c:v>0.1018</c:v>
                </c:pt>
                <c:pt idx="20">
                  <c:v>0.249</c:v>
                </c:pt>
                <c:pt idx="22">
                  <c:v>0.0942</c:v>
                </c:pt>
                <c:pt idx="25">
                  <c:v>0.4452</c:v>
                </c:pt>
                <c:pt idx="26">
                  <c:v>0.2766</c:v>
                </c:pt>
                <c:pt idx="27">
                  <c:v>0.0</c:v>
                </c:pt>
              </c:numCache>
            </c:numRef>
          </c:val>
        </c:ser>
        <c:ser>
          <c:idx val="1"/>
          <c:order val="1"/>
          <c:tx>
            <c:strRef>
              <c:f>'[Gephi_node_stats_all_6_db_MO_02232017.xlsx]Raw Gephi Outputs all db (2)'!$C$2</c:f>
              <c:strCache>
                <c:ptCount val="1"/>
                <c:pt idx="0">
                  <c:v>db2</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(2)'!$C$3:$C$30</c:f>
              <c:numCache>
                <c:formatCode>General</c:formatCode>
                <c:ptCount val="28"/>
                <c:pt idx="5">
                  <c:v>0.288</c:v>
                </c:pt>
                <c:pt idx="9">
                  <c:v>0.0</c:v>
                </c:pt>
                <c:pt idx="10">
                  <c:v>0.5674</c:v>
                </c:pt>
                <c:pt idx="11">
                  <c:v>1.0</c:v>
                </c:pt>
                <c:pt idx="12">
                  <c:v>0.1316</c:v>
                </c:pt>
                <c:pt idx="15">
                  <c:v>0.4595</c:v>
                </c:pt>
                <c:pt idx="16">
                  <c:v>0.1406</c:v>
                </c:pt>
                <c:pt idx="19">
                  <c:v>0.5674</c:v>
                </c:pt>
                <c:pt idx="20">
                  <c:v>0.7032</c:v>
                </c:pt>
                <c:pt idx="21">
                  <c:v>0.2878</c:v>
                </c:pt>
                <c:pt idx="22">
                  <c:v>0.1564</c:v>
                </c:pt>
                <c:pt idx="23">
                  <c:v>0.6213</c:v>
                </c:pt>
                <c:pt idx="25">
                  <c:v>0.6094</c:v>
                </c:pt>
                <c:pt idx="26">
                  <c:v>0.4532</c:v>
                </c:pt>
              </c:numCache>
            </c:numRef>
          </c:val>
        </c:ser>
        <c:ser>
          <c:idx val="2"/>
          <c:order val="2"/>
          <c:tx>
            <c:strRef>
              <c:f>'[Gephi_node_stats_all_6_db_MO_02232017.xlsx]Raw Gephi Outputs all db (2)'!$D$2</c:f>
              <c:strCache>
                <c:ptCount val="1"/>
                <c:pt idx="0">
                  <c:v>db3</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(2)'!$D$3:$D$30</c:f>
              <c:numCache>
                <c:formatCode>General</c:formatCode>
                <c:ptCount val="28"/>
                <c:pt idx="1">
                  <c:v>0.1262</c:v>
                </c:pt>
                <c:pt idx="5">
                  <c:v>0.2582</c:v>
                </c:pt>
                <c:pt idx="9">
                  <c:v>0.0</c:v>
                </c:pt>
                <c:pt idx="10">
                  <c:v>0.6963</c:v>
                </c:pt>
                <c:pt idx="11">
                  <c:v>1.0</c:v>
                </c:pt>
                <c:pt idx="12">
                  <c:v>0.1174</c:v>
                </c:pt>
                <c:pt idx="14">
                  <c:v>0.1174</c:v>
                </c:pt>
                <c:pt idx="15">
                  <c:v>0.154</c:v>
                </c:pt>
                <c:pt idx="16">
                  <c:v>0.1262</c:v>
                </c:pt>
                <c:pt idx="19">
                  <c:v>0.6963</c:v>
                </c:pt>
                <c:pt idx="20">
                  <c:v>0.626</c:v>
                </c:pt>
                <c:pt idx="21">
                  <c:v>0.2566</c:v>
                </c:pt>
                <c:pt idx="22">
                  <c:v>0.2582</c:v>
                </c:pt>
                <c:pt idx="23">
                  <c:v>0.6648</c:v>
                </c:pt>
                <c:pt idx="25">
                  <c:v>0.7714</c:v>
                </c:pt>
                <c:pt idx="26">
                  <c:v>0.6322</c:v>
                </c:pt>
                <c:pt idx="27">
                  <c:v>0.0</c:v>
                </c:pt>
              </c:numCache>
            </c:numRef>
          </c:val>
        </c:ser>
        <c:ser>
          <c:idx val="3"/>
          <c:order val="3"/>
          <c:tx>
            <c:strRef>
              <c:f>'[Gephi_node_stats_all_6_db_MO_02232017.xlsx]Raw Gephi Outputs all db (2)'!$E$2</c:f>
              <c:strCache>
                <c:ptCount val="1"/>
                <c:pt idx="0">
                  <c:v>db4</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(2)'!$E$3:$E$30</c:f>
              <c:numCache>
                <c:formatCode>General</c:formatCode>
                <c:ptCount val="28"/>
                <c:pt idx="5">
                  <c:v>0.5929</c:v>
                </c:pt>
                <c:pt idx="7">
                  <c:v>0.6432</c:v>
                </c:pt>
                <c:pt idx="9">
                  <c:v>0.0</c:v>
                </c:pt>
                <c:pt idx="10">
                  <c:v>0.4697</c:v>
                </c:pt>
                <c:pt idx="11">
                  <c:v>1.0</c:v>
                </c:pt>
                <c:pt idx="12">
                  <c:v>0.0308</c:v>
                </c:pt>
                <c:pt idx="16">
                  <c:v>0.3926</c:v>
                </c:pt>
                <c:pt idx="17">
                  <c:v>0.2362</c:v>
                </c:pt>
                <c:pt idx="20">
                  <c:v>0.8612</c:v>
                </c:pt>
                <c:pt idx="22">
                  <c:v>0.2053</c:v>
                </c:pt>
                <c:pt idx="23">
                  <c:v>0.414</c:v>
                </c:pt>
                <c:pt idx="24">
                  <c:v>0.7237</c:v>
                </c:pt>
                <c:pt idx="25">
                  <c:v>0.9692</c:v>
                </c:pt>
                <c:pt idx="26">
                  <c:v>0.3441</c:v>
                </c:pt>
              </c:numCache>
            </c:numRef>
          </c:val>
        </c:ser>
        <c:ser>
          <c:idx val="4"/>
          <c:order val="4"/>
          <c:tx>
            <c:strRef>
              <c:f>'[Gephi_node_stats_all_6_db_MO_02232017.xlsx]Raw Gephi Outputs all db (2)'!$F$2</c:f>
              <c:strCache>
                <c:ptCount val="1"/>
                <c:pt idx="0">
                  <c:v>db5</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(2)'!$F$3:$F$30</c:f>
              <c:numCache>
                <c:formatCode>General</c:formatCode>
                <c:ptCount val="28"/>
                <c:pt idx="1">
                  <c:v>0.0084</c:v>
                </c:pt>
                <c:pt idx="4">
                  <c:v>0.5751</c:v>
                </c:pt>
                <c:pt idx="5">
                  <c:v>0.2496</c:v>
                </c:pt>
                <c:pt idx="9">
                  <c:v>0.0</c:v>
                </c:pt>
                <c:pt idx="10">
                  <c:v>0.8377</c:v>
                </c:pt>
                <c:pt idx="11">
                  <c:v>0.8619</c:v>
                </c:pt>
                <c:pt idx="12">
                  <c:v>0.1135</c:v>
                </c:pt>
                <c:pt idx="16">
                  <c:v>0.1219</c:v>
                </c:pt>
                <c:pt idx="20">
                  <c:v>0.6054</c:v>
                </c:pt>
                <c:pt idx="21">
                  <c:v>0.2481</c:v>
                </c:pt>
                <c:pt idx="22">
                  <c:v>0.1361</c:v>
                </c:pt>
                <c:pt idx="23">
                  <c:v>0.5297</c:v>
                </c:pt>
                <c:pt idx="25">
                  <c:v>1.0</c:v>
                </c:pt>
                <c:pt idx="26">
                  <c:v>0.3926</c:v>
                </c:pt>
                <c:pt idx="27">
                  <c:v>0.0</c:v>
                </c:pt>
              </c:numCache>
            </c:numRef>
          </c:val>
        </c:ser>
        <c:ser>
          <c:idx val="5"/>
          <c:order val="5"/>
          <c:tx>
            <c:strRef>
              <c:f>'[Gephi_node_stats_all_6_db_MO_02232017.xlsx]Raw Gephi Outputs all db (2)'!$G$2</c:f>
              <c:strCache>
                <c:ptCount val="1"/>
                <c:pt idx="0">
                  <c:v>db6</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(2)'!$G$3:$G$30</c:f>
              <c:numCache>
                <c:formatCode>General</c:formatCode>
                <c:ptCount val="28"/>
                <c:pt idx="0">
                  <c:v>0.0</c:v>
                </c:pt>
                <c:pt idx="1">
                  <c:v>0.1128</c:v>
                </c:pt>
                <c:pt idx="5">
                  <c:v>0.2434</c:v>
                </c:pt>
                <c:pt idx="6">
                  <c:v>0.0065</c:v>
                </c:pt>
                <c:pt idx="8">
                  <c:v>1.0</c:v>
                </c:pt>
                <c:pt idx="9">
                  <c:v>0.0</c:v>
                </c:pt>
                <c:pt idx="10">
                  <c:v>0.6379</c:v>
                </c:pt>
                <c:pt idx="11">
                  <c:v>0.6538</c:v>
                </c:pt>
                <c:pt idx="12">
                  <c:v>0.1282</c:v>
                </c:pt>
                <c:pt idx="13">
                  <c:v>0.1217</c:v>
                </c:pt>
                <c:pt idx="14">
                  <c:v>0.1217</c:v>
                </c:pt>
                <c:pt idx="15">
                  <c:v>0.3755</c:v>
                </c:pt>
                <c:pt idx="16">
                  <c:v>0.1282</c:v>
                </c:pt>
                <c:pt idx="17">
                  <c:v>0.2499</c:v>
                </c:pt>
                <c:pt idx="22">
                  <c:v>0.2346</c:v>
                </c:pt>
                <c:pt idx="27">
                  <c:v>0.0</c:v>
                </c:pt>
              </c:numCache>
            </c:numRef>
          </c:val>
        </c:ser>
        <c:dLbls>
          <c:showLegendKey val="0"/>
          <c:showVal val="0"/>
          <c:showCatName val="0"/>
          <c:showSerName val="0"/>
          <c:showPercent val="0"/>
          <c:showBubbleSize val="0"/>
        </c:dLbls>
        <c:gapWidth val="150"/>
        <c:axId val="2132958856"/>
        <c:axId val="2135192872"/>
      </c:barChart>
      <c:catAx>
        <c:axId val="2132958856"/>
        <c:scaling>
          <c:orientation val="minMax"/>
        </c:scaling>
        <c:delete val="0"/>
        <c:axPos val="b"/>
        <c:majorTickMark val="out"/>
        <c:minorTickMark val="none"/>
        <c:tickLblPos val="nextTo"/>
        <c:txPr>
          <a:bodyPr/>
          <a:lstStyle/>
          <a:p>
            <a:pPr>
              <a:defRPr sz="1200">
                <a:latin typeface="Arial"/>
                <a:cs typeface="Arial"/>
              </a:defRPr>
            </a:pPr>
            <a:endParaRPr lang="en-US"/>
          </a:p>
        </c:txPr>
        <c:crossAx val="2135192872"/>
        <c:crosses val="autoZero"/>
        <c:auto val="1"/>
        <c:lblAlgn val="ctr"/>
        <c:lblOffset val="100"/>
        <c:noMultiLvlLbl val="0"/>
      </c:catAx>
      <c:valAx>
        <c:axId val="2135192872"/>
        <c:scaling>
          <c:orientation val="minMax"/>
        </c:scaling>
        <c:delete val="0"/>
        <c:axPos val="l"/>
        <c:majorGridlines/>
        <c:numFmt formatCode="General" sourceLinked="1"/>
        <c:majorTickMark val="out"/>
        <c:minorTickMark val="none"/>
        <c:tickLblPos val="nextTo"/>
        <c:txPr>
          <a:bodyPr/>
          <a:lstStyle/>
          <a:p>
            <a:pPr>
              <a:defRPr sz="1200">
                <a:latin typeface="Arial"/>
                <a:cs typeface="Arial"/>
              </a:defRPr>
            </a:pPr>
            <a:endParaRPr lang="en-US"/>
          </a:p>
        </c:txPr>
        <c:crossAx val="2132958856"/>
        <c:crosses val="autoZero"/>
        <c:crossBetween val="between"/>
      </c:valAx>
    </c:plotArea>
    <c:legend>
      <c:legendPos val="r"/>
      <c:layout>
        <c:manualLayout>
          <c:xMode val="edge"/>
          <c:yMode val="edge"/>
          <c:x val="0.0131977084007858"/>
          <c:y val="0.271528219160374"/>
          <c:w val="0.0556229336067162"/>
          <c:h val="0.436421515291887"/>
        </c:manualLayout>
      </c:layout>
      <c:overlay val="0"/>
      <c:txPr>
        <a:bodyPr/>
        <a:lstStyle/>
        <a:p>
          <a:pPr>
            <a:defRPr sz="1200">
              <a:latin typeface="Arial"/>
              <a:cs typeface="Arial"/>
            </a:defRPr>
          </a:pPr>
          <a:endParaRPr lang="en-US"/>
        </a:p>
      </c:txPr>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'[Gephi_node_stats_all_6_db_MO_02232017.xlsx]Raw Gephi Outputs all db (2)'!$B$2</c:f>
              <c:strCache>
                <c:ptCount val="1"/>
                <c:pt idx="0">
                  <c:v>db1</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(2)'!$B$3:$B$30</c:f>
              <c:numCache>
                <c:formatCode>General</c:formatCode>
                <c:ptCount val="28"/>
                <c:pt idx="0">
                  <c:v>5.0</c:v>
                </c:pt>
                <c:pt idx="1">
                  <c:v>1.0</c:v>
                </c:pt>
                <c:pt idx="2">
                  <c:v>0.0</c:v>
                </c:pt>
                <c:pt idx="3">
                  <c:v>0.0</c:v>
                </c:pt>
                <c:pt idx="4">
                  <c:v>1.0</c:v>
                </c:pt>
                <c:pt idx="5">
                  <c:v>4.0</c:v>
                </c:pt>
                <c:pt idx="8">
                  <c:v>1.0</c:v>
                </c:pt>
                <c:pt idx="10">
                  <c:v>1.0</c:v>
                </c:pt>
                <c:pt idx="11">
                  <c:v>1.0</c:v>
                </c:pt>
                <c:pt idx="12">
                  <c:v>7.0</c:v>
                </c:pt>
                <c:pt idx="16">
                  <c:v>9.0</c:v>
                </c:pt>
                <c:pt idx="20">
                  <c:v>0.0</c:v>
                </c:pt>
                <c:pt idx="22">
                  <c:v>3.0</c:v>
                </c:pt>
                <c:pt idx="25">
                  <c:v>2.0</c:v>
                </c:pt>
                <c:pt idx="26">
                  <c:v>0.0</c:v>
                </c:pt>
                <c:pt idx="27">
                  <c:v>1.0</c:v>
                </c:pt>
              </c:numCache>
            </c:numRef>
          </c:val>
        </c:ser>
        <c:ser>
          <c:idx val="1"/>
          <c:order val="1"/>
          <c:tx>
            <c:strRef>
              <c:f>'[Gephi_node_stats_all_6_db_MO_02232017.xlsx]Raw Gephi Outputs all db (2)'!$C$2</c:f>
              <c:strCache>
                <c:ptCount val="1"/>
                <c:pt idx="0">
                  <c:v>db2</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(2)'!$C$3:$C$30</c:f>
              <c:numCache>
                <c:formatCode>General</c:formatCode>
                <c:ptCount val="28"/>
                <c:pt idx="5">
                  <c:v>4.0</c:v>
                </c:pt>
                <c:pt idx="9">
                  <c:v>1.0</c:v>
                </c:pt>
                <c:pt idx="10">
                  <c:v>1.0</c:v>
                </c:pt>
                <c:pt idx="11">
                  <c:v>0.0</c:v>
                </c:pt>
                <c:pt idx="12">
                  <c:v>5.0</c:v>
                </c:pt>
                <c:pt idx="15">
                  <c:v>0.0</c:v>
                </c:pt>
                <c:pt idx="16">
                  <c:v>6.0</c:v>
                </c:pt>
                <c:pt idx="19">
                  <c:v>0.0</c:v>
                </c:pt>
                <c:pt idx="20">
                  <c:v>1.0</c:v>
                </c:pt>
                <c:pt idx="21">
                  <c:v>2.0</c:v>
                </c:pt>
                <c:pt idx="22">
                  <c:v>3.0</c:v>
                </c:pt>
                <c:pt idx="23">
                  <c:v>0.0</c:v>
                </c:pt>
                <c:pt idx="25">
                  <c:v>2.0</c:v>
                </c:pt>
                <c:pt idx="26">
                  <c:v>0.0</c:v>
                </c:pt>
              </c:numCache>
            </c:numRef>
          </c:val>
        </c:ser>
        <c:ser>
          <c:idx val="2"/>
          <c:order val="2"/>
          <c:tx>
            <c:strRef>
              <c:f>'[Gephi_node_stats_all_6_db_MO_02232017.xlsx]Raw Gephi Outputs all db (2)'!$D$2</c:f>
              <c:strCache>
                <c:ptCount val="1"/>
                <c:pt idx="0">
                  <c:v>db3</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(2)'!$D$3:$D$30</c:f>
              <c:numCache>
                <c:formatCode>General</c:formatCode>
                <c:ptCount val="28"/>
                <c:pt idx="1">
                  <c:v>0.0</c:v>
                </c:pt>
                <c:pt idx="5">
                  <c:v>4.0</c:v>
                </c:pt>
                <c:pt idx="9">
                  <c:v>1.0</c:v>
                </c:pt>
                <c:pt idx="10">
                  <c:v>1.0</c:v>
                </c:pt>
                <c:pt idx="11">
                  <c:v>0.0</c:v>
                </c:pt>
                <c:pt idx="12">
                  <c:v>6.0</c:v>
                </c:pt>
                <c:pt idx="14">
                  <c:v>5.0</c:v>
                </c:pt>
                <c:pt idx="15">
                  <c:v>0.0</c:v>
                </c:pt>
                <c:pt idx="16">
                  <c:v>6.0</c:v>
                </c:pt>
                <c:pt idx="19">
                  <c:v>0.0</c:v>
                </c:pt>
                <c:pt idx="20">
                  <c:v>1.0</c:v>
                </c:pt>
                <c:pt idx="21">
                  <c:v>2.0</c:v>
                </c:pt>
                <c:pt idx="22">
                  <c:v>3.0</c:v>
                </c:pt>
                <c:pt idx="23">
                  <c:v>0.0</c:v>
                </c:pt>
                <c:pt idx="25">
                  <c:v>2.0</c:v>
                </c:pt>
                <c:pt idx="26">
                  <c:v>0.0</c:v>
                </c:pt>
                <c:pt idx="27">
                  <c:v>1.0</c:v>
                </c:pt>
              </c:numCache>
            </c:numRef>
          </c:val>
        </c:ser>
        <c:ser>
          <c:idx val="3"/>
          <c:order val="3"/>
          <c:tx>
            <c:strRef>
              <c:f>'[Gephi_node_stats_all_6_db_MO_02232017.xlsx]Raw Gephi Outputs all db (2)'!$E$2</c:f>
              <c:strCache>
                <c:ptCount val="1"/>
                <c:pt idx="0">
                  <c:v>db4</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(2)'!$E$3:$E$30</c:f>
              <c:numCache>
                <c:formatCode>General</c:formatCode>
                <c:ptCount val="28"/>
                <c:pt idx="5">
                  <c:v>5.0</c:v>
                </c:pt>
                <c:pt idx="7">
                  <c:v>0.0</c:v>
                </c:pt>
                <c:pt idx="9">
                  <c:v>1.0</c:v>
                </c:pt>
                <c:pt idx="10">
                  <c:v>0.0</c:v>
                </c:pt>
                <c:pt idx="11">
                  <c:v>0.0</c:v>
                </c:pt>
                <c:pt idx="12">
                  <c:v>8.0</c:v>
                </c:pt>
                <c:pt idx="16">
                  <c:v>9.0</c:v>
                </c:pt>
                <c:pt idx="17">
                  <c:v>0.0</c:v>
                </c:pt>
                <c:pt idx="20">
                  <c:v>1.0</c:v>
                </c:pt>
                <c:pt idx="22">
                  <c:v>4.0</c:v>
                </c:pt>
                <c:pt idx="23">
                  <c:v>1.0</c:v>
                </c:pt>
                <c:pt idx="24">
                  <c:v>5.0</c:v>
                </c:pt>
                <c:pt idx="25">
                  <c:v>1.0</c:v>
                </c:pt>
                <c:pt idx="26">
                  <c:v>0.0</c:v>
                </c:pt>
              </c:numCache>
            </c:numRef>
          </c:val>
        </c:ser>
        <c:ser>
          <c:idx val="4"/>
          <c:order val="4"/>
          <c:tx>
            <c:strRef>
              <c:f>'[Gephi_node_stats_all_6_db_MO_02232017.xlsx]Raw Gephi Outputs all db (2)'!$F$2</c:f>
              <c:strCache>
                <c:ptCount val="1"/>
                <c:pt idx="0">
                  <c:v>db5</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(2)'!$F$3:$F$30</c:f>
              <c:numCache>
                <c:formatCode>General</c:formatCode>
                <c:ptCount val="28"/>
                <c:pt idx="1">
                  <c:v>1.0</c:v>
                </c:pt>
                <c:pt idx="4">
                  <c:v>1.0</c:v>
                </c:pt>
                <c:pt idx="5">
                  <c:v>4.0</c:v>
                </c:pt>
                <c:pt idx="9">
                  <c:v>1.0</c:v>
                </c:pt>
                <c:pt idx="10">
                  <c:v>0.0</c:v>
                </c:pt>
                <c:pt idx="11">
                  <c:v>0.0</c:v>
                </c:pt>
                <c:pt idx="12">
                  <c:v>5.0</c:v>
                </c:pt>
                <c:pt idx="16">
                  <c:v>7.0</c:v>
                </c:pt>
                <c:pt idx="20">
                  <c:v>1.0</c:v>
                </c:pt>
                <c:pt idx="21">
                  <c:v>2.0</c:v>
                </c:pt>
                <c:pt idx="22">
                  <c:v>3.0</c:v>
                </c:pt>
                <c:pt idx="23">
                  <c:v>1.0</c:v>
                </c:pt>
                <c:pt idx="25">
                  <c:v>1.0</c:v>
                </c:pt>
                <c:pt idx="26">
                  <c:v>0.0</c:v>
                </c:pt>
                <c:pt idx="27">
                  <c:v>1.0</c:v>
                </c:pt>
              </c:numCache>
            </c:numRef>
          </c:val>
        </c:ser>
        <c:ser>
          <c:idx val="5"/>
          <c:order val="5"/>
          <c:tx>
            <c:strRef>
              <c:f>'[Gephi_node_stats_all_6_db_MO_02232017.xlsx]Raw Gephi Outputs all db (2)'!$G$2</c:f>
              <c:strCache>
                <c:ptCount val="1"/>
                <c:pt idx="0">
                  <c:v>db6</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(2)'!$G$3:$G$30</c:f>
              <c:numCache>
                <c:formatCode>General</c:formatCode>
                <c:ptCount val="28"/>
                <c:pt idx="0">
                  <c:v>5.0</c:v>
                </c:pt>
                <c:pt idx="1">
                  <c:v>0.0</c:v>
                </c:pt>
                <c:pt idx="5">
                  <c:v>1.0</c:v>
                </c:pt>
                <c:pt idx="6">
                  <c:v>0.0</c:v>
                </c:pt>
                <c:pt idx="8">
                  <c:v>1.0</c:v>
                </c:pt>
                <c:pt idx="9">
                  <c:v>1.0</c:v>
                </c:pt>
                <c:pt idx="10">
                  <c:v>2.0</c:v>
                </c:pt>
                <c:pt idx="11">
                  <c:v>1.0</c:v>
                </c:pt>
                <c:pt idx="12">
                  <c:v>8.0</c:v>
                </c:pt>
                <c:pt idx="13">
                  <c:v>0.0</c:v>
                </c:pt>
                <c:pt idx="14">
                  <c:v>2.0</c:v>
                </c:pt>
                <c:pt idx="15">
                  <c:v>0.0</c:v>
                </c:pt>
                <c:pt idx="16">
                  <c:v>4.0</c:v>
                </c:pt>
                <c:pt idx="17">
                  <c:v>0.0</c:v>
                </c:pt>
                <c:pt idx="22">
                  <c:v>1.0</c:v>
                </c:pt>
                <c:pt idx="27">
                  <c:v>1.0</c:v>
                </c:pt>
              </c:numCache>
            </c:numRef>
          </c:val>
        </c:ser>
        <c:dLbls>
          <c:showLegendKey val="0"/>
          <c:showVal val="0"/>
          <c:showCatName val="0"/>
          <c:showSerName val="0"/>
          <c:showPercent val="0"/>
          <c:showBubbleSize val="0"/>
        </c:dLbls>
        <c:gapWidth val="150"/>
        <c:axId val="2132910072"/>
        <c:axId val="2132906856"/>
      </c:barChart>
      <c:catAx>
        <c:axId val="2132910072"/>
        <c:scaling>
          <c:orientation val="minMax"/>
        </c:scaling>
        <c:delete val="0"/>
        <c:axPos val="b"/>
        <c:majorTickMark val="out"/>
        <c:minorTickMark val="none"/>
        <c:tickLblPos val="nextTo"/>
        <c:txPr>
          <a:bodyPr/>
          <a:lstStyle/>
          <a:p>
            <a:pPr>
              <a:defRPr sz="1200">
                <a:latin typeface="Arial"/>
                <a:cs typeface="Arial"/>
              </a:defRPr>
            </a:pPr>
            <a:endParaRPr lang="en-US"/>
          </a:p>
        </c:txPr>
        <c:crossAx val="2132906856"/>
        <c:crosses val="autoZero"/>
        <c:auto val="1"/>
        <c:lblAlgn val="ctr"/>
        <c:lblOffset val="100"/>
        <c:noMultiLvlLbl val="0"/>
      </c:catAx>
      <c:valAx>
        <c:axId val="2132906856"/>
        <c:scaling>
          <c:orientation val="minMax"/>
        </c:scaling>
        <c:delete val="0"/>
        <c:axPos val="l"/>
        <c:majorGridlines/>
        <c:numFmt formatCode="General" sourceLinked="1"/>
        <c:majorTickMark val="out"/>
        <c:minorTickMark val="none"/>
        <c:tickLblPos val="nextTo"/>
        <c:txPr>
          <a:bodyPr/>
          <a:lstStyle/>
          <a:p>
            <a:pPr>
              <a:defRPr sz="1200">
                <a:latin typeface="Arial"/>
                <a:cs typeface="Arial"/>
              </a:defRPr>
            </a:pPr>
            <a:endParaRPr lang="en-US"/>
          </a:p>
        </c:txPr>
        <c:crossAx val="2132910072"/>
        <c:crosses val="autoZero"/>
        <c:crossBetween val="between"/>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 Id="rId2"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 Id="rId2" Type="http://schemas.openxmlformats.org/officeDocument/2006/relationships/image" Target="../media/image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47164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2118730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3" y="6324600"/>
            <a:ext cx="141480542"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205763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55475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F15565-EC65-794A-8BBD-C71D0CCFD15D}" type="datetimeFigureOut">
              <a:rPr lang="en-US" smtClean="0"/>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45280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CF15565-EC65-794A-8BBD-C71D0CCFD15D}" type="datetimeFigureOut">
              <a:rPr lang="en-US" smtClean="0"/>
              <a:t>3/22/17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317225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CF15565-EC65-794A-8BBD-C71D0CCFD15D}" type="datetimeFigureOut">
              <a:rPr lang="en-US" smtClean="0"/>
              <a:t>3/22/17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4021355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CF15565-EC65-794A-8BBD-C71D0CCFD15D}" type="datetimeFigureOut">
              <a:rPr lang="en-US" smtClean="0"/>
              <a:t>3/22/17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3281660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F15565-EC65-794A-8BBD-C71D0CCFD15D}" type="datetimeFigureOut">
              <a:rPr lang="en-US" smtClean="0"/>
              <a:t>3/22/17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37910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F15565-EC65-794A-8BBD-C71D0CCFD15D}" type="datetimeFigureOut">
              <a:rPr lang="en-US" smtClean="0"/>
              <a:t>3/22/17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516249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F15565-EC65-794A-8BBD-C71D0CCFD15D}" type="datetimeFigureOut">
              <a:rPr lang="en-US" smtClean="0"/>
              <a:t>3/22/17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34343588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2BCE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7CF15565-EC65-794A-8BBD-C71D0CCFD15D}" type="datetimeFigureOut">
              <a:rPr lang="en-US" smtClean="0"/>
              <a:t>3/22/17</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8D2D4BA0-8A05-BF49-9CC5-BF82C77F81C5}" type="slidenum">
              <a:rPr lang="en-US" smtClean="0"/>
              <a:t>‹#›</a:t>
            </a:fld>
            <a:endParaRPr lang="en-US"/>
          </a:p>
        </p:txBody>
      </p:sp>
    </p:spTree>
    <p:extLst>
      <p:ext uri="{BB962C8B-B14F-4D97-AF65-F5344CB8AC3E}">
        <p14:creationId xmlns:p14="http://schemas.microsoft.com/office/powerpoint/2010/main" val="2288085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20.jpg"/><Relationship Id="rId21" Type="http://schemas.openxmlformats.org/officeDocument/2006/relationships/image" Target="../media/image21.jpg"/><Relationship Id="rId22" Type="http://schemas.openxmlformats.org/officeDocument/2006/relationships/image" Target="../media/image22.PNG"/><Relationship Id="rId23" Type="http://schemas.openxmlformats.org/officeDocument/2006/relationships/image" Target="../media/image23.jpg"/><Relationship Id="rId24" Type="http://schemas.openxmlformats.org/officeDocument/2006/relationships/image" Target="../media/image24.jpg"/><Relationship Id="rId25" Type="http://schemas.openxmlformats.org/officeDocument/2006/relationships/image" Target="../media/image25.jpg"/><Relationship Id="rId26" Type="http://schemas.openxmlformats.org/officeDocument/2006/relationships/image" Target="../media/image26.jpg"/><Relationship Id="rId27" Type="http://schemas.openxmlformats.org/officeDocument/2006/relationships/image" Target="../media/image27.jpg"/><Relationship Id="rId28" Type="http://schemas.openxmlformats.org/officeDocument/2006/relationships/image" Target="../media/image28.jpg"/><Relationship Id="rId29" Type="http://schemas.openxmlformats.org/officeDocument/2006/relationships/image" Target="../media/image29.jpg"/><Relationship Id="rId1" Type="http://schemas.openxmlformats.org/officeDocument/2006/relationships/vmlDrawing" Target="../drawings/vmlDrawing1.vml"/><Relationship Id="rId2" Type="http://schemas.openxmlformats.org/officeDocument/2006/relationships/slideLayout" Target="../slideLayouts/slideLayout1.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30" Type="http://schemas.openxmlformats.org/officeDocument/2006/relationships/image" Target="../media/image30.jpg"/><Relationship Id="rId31" Type="http://schemas.openxmlformats.org/officeDocument/2006/relationships/image" Target="../media/image31.jpg"/><Relationship Id="rId32" Type="http://schemas.openxmlformats.org/officeDocument/2006/relationships/image" Target="../media/image32.jpg"/><Relationship Id="rId9"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33" Type="http://schemas.openxmlformats.org/officeDocument/2006/relationships/image" Target="../media/image33.jpg"/><Relationship Id="rId34" Type="http://schemas.openxmlformats.org/officeDocument/2006/relationships/image" Target="../media/image34.jpg"/><Relationship Id="rId35" Type="http://schemas.openxmlformats.org/officeDocument/2006/relationships/image" Target="../media/image35.png"/><Relationship Id="rId36" Type="http://schemas.openxmlformats.org/officeDocument/2006/relationships/image" Target="../media/image36.png"/><Relationship Id="rId10" Type="http://schemas.openxmlformats.org/officeDocument/2006/relationships/image" Target="../media/image10.png"/><Relationship Id="rId11" Type="http://schemas.openxmlformats.org/officeDocument/2006/relationships/image" Target="../media/image11.jpg"/><Relationship Id="rId12" Type="http://schemas.openxmlformats.org/officeDocument/2006/relationships/image" Target="../media/image12.jpg"/><Relationship Id="rId13" Type="http://schemas.openxmlformats.org/officeDocument/2006/relationships/image" Target="../media/image13.jpg"/><Relationship Id="rId14" Type="http://schemas.openxmlformats.org/officeDocument/2006/relationships/image" Target="../media/image14.jpg"/><Relationship Id="rId15" Type="http://schemas.openxmlformats.org/officeDocument/2006/relationships/image" Target="../media/image15.jpg"/><Relationship Id="rId16" Type="http://schemas.openxmlformats.org/officeDocument/2006/relationships/image" Target="../media/image16.jpg"/><Relationship Id="rId17" Type="http://schemas.openxmlformats.org/officeDocument/2006/relationships/image" Target="../media/image17.jpg"/><Relationship Id="rId18" Type="http://schemas.openxmlformats.org/officeDocument/2006/relationships/image" Target="../media/image18.jpg"/><Relationship Id="rId19" Type="http://schemas.openxmlformats.org/officeDocument/2006/relationships/image" Target="../media/image19.jpg"/><Relationship Id="rId37" Type="http://schemas.openxmlformats.org/officeDocument/2006/relationships/chart" Target="../charts/chart1.xml"/><Relationship Id="rId38" Type="http://schemas.openxmlformats.org/officeDocument/2006/relationships/chart" Target="../charts/chart2.xml"/><Relationship Id="rId39" Type="http://schemas.openxmlformats.org/officeDocument/2006/relationships/oleObject" Target="../embeddings/oleObject1.bin"/><Relationship Id="rId40" Type="http://schemas.openxmlformats.org/officeDocument/2006/relationships/image" Target="../media/image1.wmf"/><Relationship Id="rId41" Type="http://schemas.openxmlformats.org/officeDocument/2006/relationships/oleObject" Target="../embeddings/oleObject2.bin"/><Relationship Id="rId42" Type="http://schemas.openxmlformats.org/officeDocument/2006/relationships/image" Target="../media/image2.wmf"/><Relationship Id="rId43" Type="http://schemas.openxmlformats.org/officeDocument/2006/relationships/image" Target="../media/image37.PNG"/><Relationship Id="rId44" Type="http://schemas.openxmlformats.org/officeDocument/2006/relationships/image" Target="../media/image38.PNG"/><Relationship Id="rId45" Type="http://schemas.openxmlformats.org/officeDocument/2006/relationships/image" Target="../media/image39.jpg"/></Relationships>
</file>

<file path=ppt/slides/_rels/slide2.xml.rels><?xml version="1.0" encoding="UTF-8" standalone="yes"?>
<Relationships xmlns="http://schemas.openxmlformats.org/package/2006/relationships"><Relationship Id="rId20" Type="http://schemas.openxmlformats.org/officeDocument/2006/relationships/image" Target="../media/image20.jpg"/><Relationship Id="rId21" Type="http://schemas.openxmlformats.org/officeDocument/2006/relationships/image" Target="../media/image21.jpg"/><Relationship Id="rId22" Type="http://schemas.openxmlformats.org/officeDocument/2006/relationships/image" Target="../media/image22.PNG"/><Relationship Id="rId23" Type="http://schemas.openxmlformats.org/officeDocument/2006/relationships/image" Target="../media/image23.jpg"/><Relationship Id="rId24" Type="http://schemas.openxmlformats.org/officeDocument/2006/relationships/image" Target="../media/image24.jpg"/><Relationship Id="rId25" Type="http://schemas.openxmlformats.org/officeDocument/2006/relationships/image" Target="../media/image25.jpg"/><Relationship Id="rId26" Type="http://schemas.openxmlformats.org/officeDocument/2006/relationships/image" Target="../media/image26.jpg"/><Relationship Id="rId27" Type="http://schemas.openxmlformats.org/officeDocument/2006/relationships/image" Target="../media/image27.jpg"/><Relationship Id="rId28" Type="http://schemas.openxmlformats.org/officeDocument/2006/relationships/image" Target="../media/image28.jpg"/><Relationship Id="rId29" Type="http://schemas.openxmlformats.org/officeDocument/2006/relationships/image" Target="../media/image29.jpg"/><Relationship Id="rId1" Type="http://schemas.openxmlformats.org/officeDocument/2006/relationships/vmlDrawing" Target="../drawings/vmlDrawing2.vml"/><Relationship Id="rId2" Type="http://schemas.openxmlformats.org/officeDocument/2006/relationships/slideLayout" Target="../slideLayouts/slideLayout1.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30" Type="http://schemas.openxmlformats.org/officeDocument/2006/relationships/image" Target="../media/image30.jpg"/><Relationship Id="rId31" Type="http://schemas.openxmlformats.org/officeDocument/2006/relationships/image" Target="../media/image31.jpg"/><Relationship Id="rId32" Type="http://schemas.openxmlformats.org/officeDocument/2006/relationships/image" Target="../media/image32.jpg"/><Relationship Id="rId9"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33" Type="http://schemas.openxmlformats.org/officeDocument/2006/relationships/image" Target="../media/image33.jpg"/><Relationship Id="rId34" Type="http://schemas.openxmlformats.org/officeDocument/2006/relationships/image" Target="../media/image34.jpg"/><Relationship Id="rId35" Type="http://schemas.openxmlformats.org/officeDocument/2006/relationships/image" Target="../media/image35.png"/><Relationship Id="rId36" Type="http://schemas.openxmlformats.org/officeDocument/2006/relationships/image" Target="../media/image36.png"/><Relationship Id="rId10" Type="http://schemas.openxmlformats.org/officeDocument/2006/relationships/image" Target="../media/image10.png"/><Relationship Id="rId11" Type="http://schemas.openxmlformats.org/officeDocument/2006/relationships/image" Target="../media/image11.jpg"/><Relationship Id="rId12" Type="http://schemas.openxmlformats.org/officeDocument/2006/relationships/image" Target="../media/image12.jpg"/><Relationship Id="rId13" Type="http://schemas.openxmlformats.org/officeDocument/2006/relationships/image" Target="../media/image13.jpg"/><Relationship Id="rId14" Type="http://schemas.openxmlformats.org/officeDocument/2006/relationships/image" Target="../media/image14.jpg"/><Relationship Id="rId15" Type="http://schemas.openxmlformats.org/officeDocument/2006/relationships/image" Target="../media/image15.jpg"/><Relationship Id="rId16" Type="http://schemas.openxmlformats.org/officeDocument/2006/relationships/image" Target="../media/image16.jpg"/><Relationship Id="rId17" Type="http://schemas.openxmlformats.org/officeDocument/2006/relationships/image" Target="../media/image17.jpg"/><Relationship Id="rId18" Type="http://schemas.openxmlformats.org/officeDocument/2006/relationships/image" Target="../media/image18.jpg"/><Relationship Id="rId19" Type="http://schemas.openxmlformats.org/officeDocument/2006/relationships/image" Target="../media/image19.jpg"/><Relationship Id="rId37" Type="http://schemas.openxmlformats.org/officeDocument/2006/relationships/chart" Target="../charts/chart3.xml"/><Relationship Id="rId38" Type="http://schemas.openxmlformats.org/officeDocument/2006/relationships/chart" Target="../charts/chart4.xml"/><Relationship Id="rId39" Type="http://schemas.openxmlformats.org/officeDocument/2006/relationships/oleObject" Target="../embeddings/oleObject3.bin"/><Relationship Id="rId40" Type="http://schemas.openxmlformats.org/officeDocument/2006/relationships/image" Target="../media/image1.wmf"/><Relationship Id="rId41" Type="http://schemas.openxmlformats.org/officeDocument/2006/relationships/oleObject" Target="../embeddings/oleObject4.bin"/><Relationship Id="rId42" Type="http://schemas.openxmlformats.org/officeDocument/2006/relationships/image" Target="../media/image2.wmf"/><Relationship Id="rId43" Type="http://schemas.openxmlformats.org/officeDocument/2006/relationships/image" Target="../media/image37.PNG"/><Relationship Id="rId44" Type="http://schemas.openxmlformats.org/officeDocument/2006/relationships/image" Target="../media/image38.PNG"/><Relationship Id="rId45" Type="http://schemas.openxmlformats.org/officeDocument/2006/relationships/image" Target="../media/image3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162675" y="20538982"/>
            <a:ext cx="17800430" cy="1175152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1143000" indent="-1143000" algn="ctr">
              <a:buFont typeface="Arial"/>
              <a:buChar char="•"/>
            </a:pPr>
            <a:endParaRPr lang="en-US" dirty="0"/>
          </a:p>
        </p:txBody>
      </p:sp>
      <p:sp>
        <p:nvSpPr>
          <p:cNvPr id="2" name="Rectangle 1"/>
          <p:cNvSpPr/>
          <p:nvPr/>
        </p:nvSpPr>
        <p:spPr>
          <a:xfrm>
            <a:off x="636106" y="4844194"/>
            <a:ext cx="12089294" cy="2744631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Rectangle 4"/>
          <p:cNvSpPr/>
          <p:nvPr/>
        </p:nvSpPr>
        <p:spPr>
          <a:xfrm>
            <a:off x="636106" y="574767"/>
            <a:ext cx="42668952" cy="371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8" name="TextBox 187"/>
          <p:cNvSpPr txBox="1"/>
          <p:nvPr/>
        </p:nvSpPr>
        <p:spPr>
          <a:xfrm>
            <a:off x="1045117" y="583534"/>
            <a:ext cx="41871501" cy="3631763"/>
          </a:xfrm>
          <a:prstGeom prst="rect">
            <a:avLst/>
          </a:prstGeom>
          <a:solidFill>
            <a:srgbClr val="FFFFFF"/>
          </a:solidFill>
        </p:spPr>
        <p:txBody>
          <a:bodyPr wrap="square" rtlCol="0">
            <a:spAutoFit/>
          </a:bodyPr>
          <a:lstStyle/>
          <a:p>
            <a:pPr algn="ctr"/>
            <a:r>
              <a:rPr lang="en-US" sz="5400" b="1" dirty="0" smtClean="0">
                <a:latin typeface="Arial" panose="020B0604020202020204" pitchFamily="34" charset="0"/>
                <a:cs typeface="Arial" panose="020B0604020202020204" pitchFamily="34" charset="0"/>
              </a:rPr>
              <a:t>Dynamical systems modeling of six related small gene regulatory networks suggests that the transcription factors </a:t>
            </a:r>
          </a:p>
          <a:p>
            <a:pPr algn="ctr"/>
            <a:r>
              <a:rPr lang="en-US" sz="5400" b="1" dirty="0" smtClean="0">
                <a:latin typeface="Arial" panose="020B0604020202020204" pitchFamily="34" charset="0"/>
                <a:cs typeface="Arial" panose="020B0604020202020204" pitchFamily="34" charset="0"/>
              </a:rPr>
              <a:t>Cin5, Gln3, Hmo1, and Yhp1 play a role in controlling the cold shock response in </a:t>
            </a:r>
            <a:r>
              <a:rPr lang="en-US" sz="5400" b="1" i="1" dirty="0" smtClean="0">
                <a:latin typeface="Arial" panose="020B0604020202020204" pitchFamily="34" charset="0"/>
                <a:cs typeface="Arial" panose="020B0604020202020204" pitchFamily="34" charset="0"/>
              </a:rPr>
              <a:t>Saccharomyces cerevisiae</a:t>
            </a:r>
            <a:endParaRPr lang="en-US" sz="5400" dirty="0" smtClean="0">
              <a:latin typeface="Arial" panose="020B0604020202020204" pitchFamily="34" charset="0"/>
              <a:cs typeface="Arial" panose="020B0604020202020204" pitchFamily="34" charset="0"/>
            </a:endParaRPr>
          </a:p>
          <a:p>
            <a:pPr algn="ctr"/>
            <a:endParaRPr lang="en-US" sz="1000" b="1" dirty="0" smtClean="0">
              <a:latin typeface="Arial" panose="020B0604020202020204" pitchFamily="34" charset="0"/>
              <a:cs typeface="Arial" panose="020B0604020202020204" pitchFamily="34" charset="0"/>
            </a:endParaRPr>
          </a:p>
          <a:p>
            <a:pPr algn="ctr"/>
            <a:r>
              <a:rPr lang="en-US" sz="4000" b="1" dirty="0" smtClean="0">
                <a:latin typeface="Arial" panose="020B0604020202020204" pitchFamily="34" charset="0"/>
                <a:cs typeface="Arial" panose="020B0604020202020204" pitchFamily="34" charset="0"/>
              </a:rPr>
              <a:t>Brandon J. Klein</a:t>
            </a:r>
            <a:r>
              <a:rPr lang="en-US" sz="4000" b="1" baseline="30000" dirty="0" smtClean="0">
                <a:latin typeface="Arial" panose="020B0604020202020204" pitchFamily="34" charset="0"/>
                <a:cs typeface="Arial" panose="020B0604020202020204" pitchFamily="34" charset="0"/>
              </a:rPr>
              <a:t>1</a:t>
            </a:r>
            <a:r>
              <a:rPr lang="en-US" sz="4000" b="1" dirty="0" smtClean="0">
                <a:latin typeface="Arial" panose="020B0604020202020204" pitchFamily="34" charset="0"/>
                <a:cs typeface="Arial" panose="020B0604020202020204" pitchFamily="34" charset="0"/>
              </a:rPr>
              <a:t>, </a:t>
            </a:r>
            <a:r>
              <a:rPr lang="en-US" sz="4000" b="1" dirty="0">
                <a:latin typeface="Arial" panose="020B0604020202020204" pitchFamily="34" charset="0"/>
                <a:cs typeface="Arial" panose="020B0604020202020204" pitchFamily="34" charset="0"/>
              </a:rPr>
              <a:t>Natalie E. </a:t>
            </a:r>
            <a:r>
              <a:rPr lang="en-US" sz="4000" b="1" dirty="0" smtClean="0">
                <a:latin typeface="Arial" panose="020B0604020202020204" pitchFamily="34" charset="0"/>
                <a:cs typeface="Arial" panose="020B0604020202020204" pitchFamily="34" charset="0"/>
              </a:rPr>
              <a:t>Williams</a:t>
            </a:r>
            <a:r>
              <a:rPr lang="en-US" sz="4000" b="1" baseline="30000" dirty="0" smtClean="0">
                <a:latin typeface="Arial" panose="020B0604020202020204" pitchFamily="34" charset="0"/>
                <a:cs typeface="Arial" panose="020B0604020202020204" pitchFamily="34" charset="0"/>
              </a:rPr>
              <a:t>1</a:t>
            </a:r>
            <a:r>
              <a:rPr lang="en-US" sz="4000" b="1" dirty="0" smtClean="0">
                <a:latin typeface="Arial" panose="020B0604020202020204" pitchFamily="34" charset="0"/>
                <a:cs typeface="Arial" panose="020B0604020202020204" pitchFamily="34" charset="0"/>
              </a:rPr>
              <a:t>, Kam D. Dahlquist</a:t>
            </a:r>
            <a:r>
              <a:rPr lang="en-US" sz="4000" b="1" baseline="30000" dirty="0">
                <a:latin typeface="Arial" panose="020B0604020202020204" pitchFamily="34" charset="0"/>
                <a:cs typeface="Arial" panose="020B0604020202020204" pitchFamily="34" charset="0"/>
              </a:rPr>
              <a:t>1</a:t>
            </a:r>
            <a:r>
              <a:rPr lang="en-US" sz="4000" b="1" dirty="0" smtClean="0">
                <a:latin typeface="Arial" panose="020B0604020202020204" pitchFamily="34" charset="0"/>
                <a:cs typeface="Arial" panose="020B0604020202020204" pitchFamily="34" charset="0"/>
              </a:rPr>
              <a:t>, and Ben G. Fitzpatrick</a:t>
            </a:r>
            <a:r>
              <a:rPr lang="en-US" sz="4000" b="1" baseline="30000" dirty="0">
                <a:latin typeface="Arial" panose="020B0604020202020204" pitchFamily="34" charset="0"/>
                <a:cs typeface="Arial" panose="020B0604020202020204" pitchFamily="34" charset="0"/>
              </a:rPr>
              <a:t>2</a:t>
            </a:r>
            <a:endParaRPr lang="en-US" sz="4000" b="1" baseline="30000" dirty="0" smtClean="0">
              <a:latin typeface="Arial" panose="020B0604020202020204" pitchFamily="34" charset="0"/>
              <a:cs typeface="Arial" panose="020B0604020202020204" pitchFamily="34" charset="0"/>
            </a:endParaRPr>
          </a:p>
          <a:p>
            <a:pPr algn="ctr"/>
            <a:r>
              <a:rPr lang="en-US" sz="3600" b="1" baseline="30000" dirty="0" smtClean="0">
                <a:latin typeface="Arial" panose="020B0604020202020204" pitchFamily="34" charset="0"/>
                <a:cs typeface="Arial" panose="020B0604020202020204" pitchFamily="34" charset="0"/>
              </a:rPr>
              <a:t>1</a:t>
            </a:r>
            <a:r>
              <a:rPr lang="en-US" sz="3600" b="1" dirty="0" smtClean="0">
                <a:latin typeface="Arial" panose="020B0604020202020204" pitchFamily="34" charset="0"/>
                <a:cs typeface="Arial" panose="020B0604020202020204" pitchFamily="34" charset="0"/>
              </a:rPr>
              <a:t>Department of Biology, </a:t>
            </a:r>
            <a:r>
              <a:rPr lang="en-US" sz="3600" b="1" baseline="30000" dirty="0">
                <a:latin typeface="Arial" panose="020B0604020202020204" pitchFamily="34" charset="0"/>
                <a:cs typeface="Arial" panose="020B0604020202020204" pitchFamily="34" charset="0"/>
              </a:rPr>
              <a:t>2</a:t>
            </a:r>
            <a:r>
              <a:rPr lang="en-US" sz="3600" b="1" dirty="0" smtClean="0">
                <a:latin typeface="Arial" panose="020B0604020202020204" pitchFamily="34" charset="0"/>
                <a:cs typeface="Arial" panose="020B0604020202020204" pitchFamily="34" charset="0"/>
              </a:rPr>
              <a:t>Department of Mathematics</a:t>
            </a:r>
          </a:p>
          <a:p>
            <a:pPr algn="ctr"/>
            <a:r>
              <a:rPr lang="en-US" sz="3600" b="1" dirty="0" smtClean="0">
                <a:latin typeface="Arial" panose="020B0604020202020204" pitchFamily="34" charset="0"/>
                <a:cs typeface="Arial" panose="020B0604020202020204" pitchFamily="34" charset="0"/>
              </a:rPr>
              <a:t>Loyola Marymount University, 1 LMU Drive, Los Angeles, CA 90045 USA</a:t>
            </a:r>
            <a:endParaRPr lang="en-US" sz="3600" b="1" dirty="0">
              <a:latin typeface="Arial" panose="020B0604020202020204" pitchFamily="34" charset="0"/>
              <a:cs typeface="Arial" panose="020B0604020202020204" pitchFamily="34" charset="0"/>
            </a:endParaRPr>
          </a:p>
        </p:txBody>
      </p:sp>
      <p:sp>
        <p:nvSpPr>
          <p:cNvPr id="53" name="Rectangle 52"/>
          <p:cNvSpPr/>
          <p:nvPr/>
        </p:nvSpPr>
        <p:spPr>
          <a:xfrm>
            <a:off x="13164595" y="4852767"/>
            <a:ext cx="30200925" cy="1525070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dist"/>
            <a:endParaRPr lang="en-US" dirty="0"/>
          </a:p>
        </p:txBody>
      </p:sp>
      <p:sp>
        <p:nvSpPr>
          <p:cNvPr id="6" name="TextBox 5"/>
          <p:cNvSpPr txBox="1"/>
          <p:nvPr/>
        </p:nvSpPr>
        <p:spPr>
          <a:xfrm>
            <a:off x="636106" y="4802629"/>
            <a:ext cx="12089294" cy="892552"/>
          </a:xfrm>
          <a:prstGeom prst="rect">
            <a:avLst/>
          </a:prstGeom>
          <a:solidFill>
            <a:schemeClr val="bg1">
              <a:lumMod val="85000"/>
            </a:schemeClr>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Transcription Factors Control Gene Expression by Binding to </a:t>
            </a:r>
          </a:p>
          <a:p>
            <a:pPr algn="ctr"/>
            <a:r>
              <a:rPr lang="en-US" sz="2600" b="1" dirty="0" smtClean="0">
                <a:latin typeface="Arial" panose="020B0604020202020204" pitchFamily="34" charset="0"/>
                <a:cs typeface="Arial" panose="020B0604020202020204" pitchFamily="34" charset="0"/>
              </a:rPr>
              <a:t>Regulatory DNA Sequences Upstream of Genes</a:t>
            </a:r>
            <a:endParaRPr lang="en-US" sz="2600" b="1" dirty="0">
              <a:latin typeface="Arial" panose="020B0604020202020204" pitchFamily="34" charset="0"/>
              <a:cs typeface="Arial" panose="020B0604020202020204" pitchFamily="34" charset="0"/>
            </a:endParaRPr>
          </a:p>
        </p:txBody>
      </p:sp>
      <p:sp>
        <p:nvSpPr>
          <p:cNvPr id="11" name="Rectangle 10"/>
          <p:cNvSpPr/>
          <p:nvPr/>
        </p:nvSpPr>
        <p:spPr>
          <a:xfrm>
            <a:off x="31435716" y="20501927"/>
            <a:ext cx="11929805" cy="11788581"/>
          </a:xfrm>
          <a:prstGeom prst="rect">
            <a:avLst/>
          </a:prstGeom>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TextBox 9"/>
          <p:cNvSpPr txBox="1"/>
          <p:nvPr/>
        </p:nvSpPr>
        <p:spPr>
          <a:xfrm>
            <a:off x="31432603" y="27127878"/>
            <a:ext cx="11932920"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Acknowledgments</a:t>
            </a:r>
          </a:p>
        </p:txBody>
      </p:sp>
      <p:sp>
        <p:nvSpPr>
          <p:cNvPr id="12" name="TextBox 11"/>
          <p:cNvSpPr txBox="1"/>
          <p:nvPr/>
        </p:nvSpPr>
        <p:spPr>
          <a:xfrm>
            <a:off x="31432601" y="20499781"/>
            <a:ext cx="11932920"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Conclusions and Future Directions</a:t>
            </a:r>
            <a:endParaRPr lang="en-US" sz="3000" b="1" dirty="0">
              <a:latin typeface="Arial" panose="020B0604020202020204" pitchFamily="34" charset="0"/>
              <a:cs typeface="Arial" panose="020B0604020202020204" pitchFamily="34" charset="0"/>
            </a:endParaRPr>
          </a:p>
        </p:txBody>
      </p:sp>
      <p:sp>
        <p:nvSpPr>
          <p:cNvPr id="13" name="TextBox 12"/>
          <p:cNvSpPr txBox="1"/>
          <p:nvPr/>
        </p:nvSpPr>
        <p:spPr>
          <a:xfrm>
            <a:off x="31432602" y="29520576"/>
            <a:ext cx="11932920"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References </a:t>
            </a:r>
            <a:endParaRPr lang="en-US" sz="3000" b="1" dirty="0">
              <a:latin typeface="Arial" panose="020B0604020202020204" pitchFamily="34" charset="0"/>
              <a:cs typeface="Arial" panose="020B0604020202020204" pitchFamily="34" charset="0"/>
            </a:endParaRPr>
          </a:p>
        </p:txBody>
      </p:sp>
      <p:sp>
        <p:nvSpPr>
          <p:cNvPr id="19" name="TextBox 18"/>
          <p:cNvSpPr txBox="1"/>
          <p:nvPr/>
        </p:nvSpPr>
        <p:spPr>
          <a:xfrm>
            <a:off x="13166035" y="4793825"/>
            <a:ext cx="30199485"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Through Visualization of the Six Networks, GRNsight Highlighted  a Key Regulatory Motif </a:t>
            </a:r>
            <a:r>
              <a:rPr lang="en-US" sz="3000" b="1" dirty="0">
                <a:latin typeface="Arial" panose="020B0604020202020204" pitchFamily="34" charset="0"/>
                <a:cs typeface="Arial" panose="020B0604020202020204" pitchFamily="34" charset="0"/>
              </a:rPr>
              <a:t>F</a:t>
            </a:r>
            <a:r>
              <a:rPr lang="en-US" sz="3000" b="1" dirty="0" smtClean="0">
                <a:latin typeface="Arial" panose="020B0604020202020204" pitchFamily="34" charset="0"/>
                <a:cs typeface="Arial" panose="020B0604020202020204" pitchFamily="34" charset="0"/>
              </a:rPr>
              <a:t>ound in Five of the Six Database-Derived GRNs</a:t>
            </a:r>
          </a:p>
        </p:txBody>
      </p:sp>
      <p:sp>
        <p:nvSpPr>
          <p:cNvPr id="22" name="TextBox 21"/>
          <p:cNvSpPr txBox="1"/>
          <p:nvPr/>
        </p:nvSpPr>
        <p:spPr>
          <a:xfrm>
            <a:off x="31577999" y="27704923"/>
            <a:ext cx="11597883" cy="1600438"/>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For their work on the GRNmap code, we would like to </a:t>
            </a:r>
            <a:r>
              <a:rPr lang="en-US" sz="1400" b="1" dirty="0" smtClean="0">
                <a:latin typeface="Arial" panose="020B0604020202020204" pitchFamily="34" charset="0"/>
                <a:cs typeface="Arial" panose="020B0604020202020204" pitchFamily="34" charset="0"/>
              </a:rPr>
              <a:t>thank </a:t>
            </a:r>
            <a:r>
              <a:rPr lang="en-US" sz="1400" b="1" dirty="0">
                <a:latin typeface="Arial" panose="020B0604020202020204" pitchFamily="34" charset="0"/>
                <a:cs typeface="Arial" panose="020B0604020202020204" pitchFamily="34" charset="0"/>
              </a:rPr>
              <a:t>Trixie Anne M. Roque, </a:t>
            </a:r>
            <a:r>
              <a:rPr lang="en-US" sz="1400" b="1" dirty="0" err="1">
                <a:latin typeface="Arial" panose="020B0604020202020204" pitchFamily="34" charset="0"/>
                <a:cs typeface="Arial" panose="020B0604020202020204" pitchFamily="34" charset="0"/>
              </a:rPr>
              <a:t>Chukwuemeka</a:t>
            </a:r>
            <a:r>
              <a:rPr lang="en-US" sz="1400" b="1" dirty="0">
                <a:latin typeface="Arial" panose="020B0604020202020204" pitchFamily="34" charset="0"/>
                <a:cs typeface="Arial" panose="020B0604020202020204" pitchFamily="34" charset="0"/>
              </a:rPr>
              <a:t> E. </a:t>
            </a:r>
            <a:r>
              <a:rPr lang="en-US" sz="1400" b="1" dirty="0" err="1">
                <a:latin typeface="Arial" panose="020B0604020202020204" pitchFamily="34" charset="0"/>
                <a:cs typeface="Arial" panose="020B0604020202020204" pitchFamily="34" charset="0"/>
              </a:rPr>
              <a:t>Azinge</a:t>
            </a:r>
            <a:r>
              <a:rPr lang="en-US" sz="1400" b="1" dirty="0" smtClean="0">
                <a:latin typeface="Arial" panose="020B0604020202020204" pitchFamily="34" charset="0"/>
                <a:cs typeface="Arial" panose="020B0604020202020204" pitchFamily="34" charset="0"/>
              </a:rPr>
              <a:t>, and Justin K. Torres. </a:t>
            </a:r>
            <a:r>
              <a:rPr lang="en-US" sz="1400" b="1" dirty="0">
                <a:latin typeface="Arial" panose="020B0604020202020204" pitchFamily="34" charset="0"/>
                <a:cs typeface="Arial" panose="020B0604020202020204" pitchFamily="34" charset="0"/>
              </a:rPr>
              <a:t>We thank Nicole A. Anguiano,  </a:t>
            </a:r>
            <a:r>
              <a:rPr lang="en-US" sz="1400" b="1" dirty="0" err="1">
                <a:latin typeface="Arial" panose="020B0604020202020204" pitchFamily="34" charset="0"/>
                <a:cs typeface="Arial" panose="020B0604020202020204" pitchFamily="34" charset="0"/>
              </a:rPr>
              <a:t>Anindita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Varshneya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Mihir</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Samdarshi</a:t>
            </a:r>
            <a:r>
              <a:rPr lang="en-US" sz="1400" b="1" dirty="0">
                <a:latin typeface="Arial" panose="020B0604020202020204" pitchFamily="34" charset="0"/>
                <a:cs typeface="Arial" panose="020B0604020202020204" pitchFamily="34" charset="0"/>
              </a:rPr>
              <a:t>, </a:t>
            </a:r>
            <a:r>
              <a:rPr lang="en-US" sz="1400" b="1" dirty="0" smtClean="0">
                <a:latin typeface="Arial" panose="020B0604020202020204" pitchFamily="34" charset="0"/>
                <a:cs typeface="Arial" panose="020B0604020202020204" pitchFamily="34" charset="0"/>
              </a:rPr>
              <a:t>Edward </a:t>
            </a:r>
            <a:r>
              <a:rPr lang="en-US" sz="1400" b="1" dirty="0" err="1" smtClean="0">
                <a:latin typeface="Arial" panose="020B0604020202020204" pitchFamily="34" charset="0"/>
                <a:cs typeface="Arial" panose="020B0604020202020204" pitchFamily="34" charset="0"/>
              </a:rPr>
              <a:t>Bachuora</a:t>
            </a:r>
            <a:r>
              <a:rPr lang="en-US" sz="1400" b="1" dirty="0" smtClean="0">
                <a:latin typeface="Arial" panose="020B0604020202020204" pitchFamily="34" charset="0"/>
                <a:cs typeface="Arial" panose="020B0604020202020204" pitchFamily="34" charset="0"/>
              </a:rPr>
              <a:t>, Jen Shin, and Eileen </a:t>
            </a:r>
            <a:r>
              <a:rPr lang="en-US" sz="1400" b="1" dirty="0" err="1" smtClean="0">
                <a:latin typeface="Arial" panose="020B0604020202020204" pitchFamily="34" charset="0"/>
                <a:cs typeface="Arial" panose="020B0604020202020204" pitchFamily="34" charset="0"/>
              </a:rPr>
              <a:t>Choe</a:t>
            </a:r>
            <a:r>
              <a:rPr lang="en-US" sz="1400" b="1" dirty="0" smtClean="0">
                <a:latin typeface="Arial" panose="020B0604020202020204" pitchFamily="34" charset="0"/>
                <a:cs typeface="Arial" panose="020B0604020202020204" pitchFamily="34" charset="0"/>
              </a:rPr>
              <a:t> for their </a:t>
            </a:r>
            <a:r>
              <a:rPr lang="en-US" sz="1400" b="1" dirty="0">
                <a:latin typeface="Arial" panose="020B0604020202020204" pitchFamily="34" charset="0"/>
                <a:cs typeface="Arial" panose="020B0604020202020204" pitchFamily="34" charset="0"/>
              </a:rPr>
              <a:t>work on the GRNsight visualization software. Microarray data were collected by Cybele Arsan, Wesley </a:t>
            </a:r>
            <a:r>
              <a:rPr lang="en-US" sz="1400" b="1" dirty="0" err="1">
                <a:latin typeface="Arial" panose="020B0604020202020204" pitchFamily="34" charset="0"/>
                <a:cs typeface="Arial" panose="020B0604020202020204" pitchFamily="34" charset="0"/>
              </a:rPr>
              <a:t>Citti</a:t>
            </a:r>
            <a:r>
              <a:rPr lang="en-US" sz="1400" b="1" dirty="0">
                <a:latin typeface="Arial" panose="020B0604020202020204" pitchFamily="34" charset="0"/>
                <a:cs typeface="Arial" panose="020B0604020202020204" pitchFamily="34" charset="0"/>
              </a:rPr>
              <a:t>, Kevin </a:t>
            </a:r>
            <a:r>
              <a:rPr lang="en-US" sz="1400" b="1" dirty="0" err="1">
                <a:latin typeface="Arial" panose="020B0604020202020204" pitchFamily="34" charset="0"/>
                <a:cs typeface="Arial" panose="020B0604020202020204" pitchFamily="34" charset="0"/>
              </a:rPr>
              <a:t>Entzminger</a:t>
            </a:r>
            <a:r>
              <a:rPr lang="en-US" sz="1400" b="1" dirty="0">
                <a:latin typeface="Arial" panose="020B0604020202020204" pitchFamily="34" charset="0"/>
                <a:cs typeface="Arial" panose="020B0604020202020204" pitchFamily="34" charset="0"/>
              </a:rPr>
              <a:t>, Andrew Herman, Monica Hong, Heather King, Lauren </a:t>
            </a:r>
            <a:r>
              <a:rPr lang="en-US" sz="1400" b="1" dirty="0" err="1">
                <a:latin typeface="Arial" panose="020B0604020202020204" pitchFamily="34" charset="0"/>
                <a:cs typeface="Arial" panose="020B0604020202020204" pitchFamily="34" charset="0"/>
              </a:rPr>
              <a:t>Kubeck</a:t>
            </a:r>
            <a:r>
              <a:rPr lang="en-US" sz="1400" b="1" dirty="0">
                <a:latin typeface="Arial" panose="020B0604020202020204" pitchFamily="34" charset="0"/>
                <a:cs typeface="Arial" panose="020B0604020202020204" pitchFamily="34" charset="0"/>
              </a:rPr>
              <a:t>, Stephanie </a:t>
            </a:r>
            <a:r>
              <a:rPr lang="en-US" sz="1400" b="1" dirty="0" err="1">
                <a:latin typeface="Arial" panose="020B0604020202020204" pitchFamily="34" charset="0"/>
                <a:cs typeface="Arial" panose="020B0604020202020204" pitchFamily="34" charset="0"/>
              </a:rPr>
              <a:t>Kuelbs</a:t>
            </a:r>
            <a:r>
              <a:rPr lang="en-US" sz="1400" b="1" dirty="0">
                <a:latin typeface="Arial" panose="020B0604020202020204" pitchFamily="34" charset="0"/>
                <a:cs typeface="Arial" panose="020B0604020202020204" pitchFamily="34" charset="0"/>
              </a:rPr>
              <a:t>, Elizabeth Liu, Matthew Mejia, Kevin McGee, </a:t>
            </a:r>
            <a:r>
              <a:rPr lang="en-US" sz="1400" b="1" dirty="0" smtClean="0">
                <a:latin typeface="Arial" panose="020B0604020202020204" pitchFamily="34" charset="0"/>
                <a:cs typeface="Arial" panose="020B0604020202020204" pitchFamily="34" charset="0"/>
              </a:rPr>
              <a:t>Kenny </a:t>
            </a:r>
            <a:r>
              <a:rPr lang="en-US" sz="1400" b="1" dirty="0">
                <a:latin typeface="Arial" panose="020B0604020202020204" pitchFamily="34" charset="0"/>
                <a:cs typeface="Arial" panose="020B0604020202020204" pitchFamily="34" charset="0"/>
              </a:rPr>
              <a:t>Rodriguez, Olivia </a:t>
            </a:r>
            <a:r>
              <a:rPr lang="en-US" sz="1400" b="1" dirty="0" err="1">
                <a:latin typeface="Arial" panose="020B0604020202020204" pitchFamily="34" charset="0"/>
                <a:cs typeface="Arial" panose="020B0604020202020204" pitchFamily="34" charset="0"/>
              </a:rPr>
              <a:t>Sakhon</a:t>
            </a:r>
            <a:r>
              <a:rPr lang="en-US" sz="1400" b="1" dirty="0">
                <a:latin typeface="Arial" panose="020B0604020202020204" pitchFamily="34" charset="0"/>
                <a:cs typeface="Arial" panose="020B0604020202020204" pitchFamily="34" charset="0"/>
              </a:rPr>
              <a:t>, Alondra Vega, and Kevin Wyllie</a:t>
            </a:r>
            <a:r>
              <a:rPr lang="en-US" sz="1400" b="1" dirty="0" smtClean="0">
                <a:latin typeface="Arial" panose="020B0604020202020204" pitchFamily="34" charset="0"/>
                <a:cs typeface="Arial" panose="020B0604020202020204" pitchFamily="34" charset="0"/>
              </a:rPr>
              <a:t>. Further, we would like to thank Kristen M. </a:t>
            </a:r>
            <a:r>
              <a:rPr lang="en-US" sz="1400" b="1" dirty="0" err="1" smtClean="0">
                <a:latin typeface="Arial" panose="020B0604020202020204" pitchFamily="34" charset="0"/>
                <a:cs typeface="Arial" panose="020B0604020202020204" pitchFamily="34" charset="0"/>
              </a:rPr>
              <a:t>Horstmann</a:t>
            </a:r>
            <a:r>
              <a:rPr lang="en-US" sz="1400" b="1" dirty="0" smtClean="0">
                <a:latin typeface="Arial" panose="020B0604020202020204" pitchFamily="34" charset="0"/>
                <a:cs typeface="Arial" panose="020B0604020202020204" pitchFamily="34" charset="0"/>
              </a:rPr>
              <a:t> and Margaret J. O’Neil for their contributions to the GRNmap data analysis team. </a:t>
            </a:r>
            <a:r>
              <a:rPr lang="en-US" sz="1400" b="1" dirty="0">
                <a:latin typeface="Arial" panose="020B0604020202020204" pitchFamily="34" charset="0"/>
                <a:cs typeface="Arial" panose="020B0604020202020204" pitchFamily="34" charset="0"/>
              </a:rPr>
              <a:t>This work was supported by NSF-RUI Award 0921038 (K.D.D., B.G.F.), a </a:t>
            </a:r>
            <a:r>
              <a:rPr lang="en-US" sz="1400" b="1" dirty="0" err="1">
                <a:latin typeface="Arial" panose="020B0604020202020204" pitchFamily="34" charset="0"/>
                <a:cs typeface="Arial" panose="020B0604020202020204" pitchFamily="34" charset="0"/>
              </a:rPr>
              <a:t>Kadner</a:t>
            </a:r>
            <a:r>
              <a:rPr lang="en-US" sz="1400" b="1" dirty="0">
                <a:latin typeface="Arial" panose="020B0604020202020204" pitchFamily="34" charset="0"/>
                <a:cs typeface="Arial" panose="020B0604020202020204" pitchFamily="34" charset="0"/>
              </a:rPr>
              <a:t>-Pitts Research Grant (</a:t>
            </a:r>
            <a:r>
              <a:rPr lang="en-US" sz="1400" b="1" dirty="0" smtClean="0">
                <a:latin typeface="Arial" panose="020B0604020202020204" pitchFamily="34" charset="0"/>
                <a:cs typeface="Arial" panose="020B0604020202020204" pitchFamily="34" charset="0"/>
              </a:rPr>
              <a:t>K.D.D.), </a:t>
            </a:r>
            <a:r>
              <a:rPr lang="en-US" sz="1400" b="1" dirty="0">
                <a:latin typeface="Arial" panose="020B0604020202020204" pitchFamily="34" charset="0"/>
                <a:cs typeface="Arial" panose="020B0604020202020204" pitchFamily="34" charset="0"/>
              </a:rPr>
              <a:t>and a Loyola Marymount University Honors Program Summer Fellowship </a:t>
            </a:r>
            <a:r>
              <a:rPr lang="en-US" sz="1400" b="1" dirty="0" smtClean="0">
                <a:latin typeface="Arial" panose="020B0604020202020204" pitchFamily="34" charset="0"/>
                <a:cs typeface="Arial" panose="020B0604020202020204" pitchFamily="34" charset="0"/>
              </a:rPr>
              <a:t>(N.E.W).</a:t>
            </a:r>
          </a:p>
        </p:txBody>
      </p:sp>
      <p:sp>
        <p:nvSpPr>
          <p:cNvPr id="28" name="TextBox 27"/>
          <p:cNvSpPr txBox="1"/>
          <p:nvPr/>
        </p:nvSpPr>
        <p:spPr>
          <a:xfrm>
            <a:off x="13165740" y="20501927"/>
            <a:ext cx="17800431" cy="1015663"/>
          </a:xfrm>
          <a:prstGeom prst="rect">
            <a:avLst/>
          </a:prstGeom>
          <a:solidFill>
            <a:schemeClr val="bg1">
              <a:lumMod val="85000"/>
            </a:schemeClr>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Graph Statistics Demonstrate that the Transcription Factors in this Motif Exhibit a </a:t>
            </a:r>
          </a:p>
          <a:p>
            <a:pPr algn="ctr"/>
            <a:r>
              <a:rPr lang="en-US" sz="3000" b="1" dirty="0" smtClean="0">
                <a:latin typeface="Arial" panose="020B0604020202020204" pitchFamily="34" charset="0"/>
                <a:cs typeface="Arial" panose="020B0604020202020204" pitchFamily="34" charset="0"/>
              </a:rPr>
              <a:t>High Degree of Influence on the Overall GRNs</a:t>
            </a:r>
            <a:endParaRPr lang="en-US" sz="3000" b="1" dirty="0">
              <a:latin typeface="Arial" panose="020B0604020202020204" pitchFamily="34" charset="0"/>
              <a:cs typeface="Arial" panose="020B0604020202020204" pitchFamily="34" charset="0"/>
            </a:endParaRPr>
          </a:p>
        </p:txBody>
      </p:sp>
      <p:pic>
        <p:nvPicPr>
          <p:cNvPr id="42" name="Picture 2" descr="Transcription"/>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742" t="38440" r="2917" b="21317"/>
          <a:stretch/>
        </p:blipFill>
        <p:spPr>
          <a:xfrm>
            <a:off x="767853" y="5995146"/>
            <a:ext cx="3917118" cy="1452621"/>
          </a:xfrm>
          <a:prstGeom prst="rect">
            <a:avLst/>
          </a:prstGeom>
          <a:noFill/>
        </p:spPr>
      </p:pic>
      <p:sp>
        <p:nvSpPr>
          <p:cNvPr id="43" name="TextBox 42"/>
          <p:cNvSpPr txBox="1"/>
          <p:nvPr/>
        </p:nvSpPr>
        <p:spPr>
          <a:xfrm>
            <a:off x="4854077" y="5709545"/>
            <a:ext cx="7871323" cy="2246769"/>
          </a:xfrm>
          <a:prstGeom prst="rect">
            <a:avLst/>
          </a:prstGeom>
          <a:noFill/>
        </p:spPr>
        <p:txBody>
          <a:bodyPr wrap="square" rtlCol="0">
            <a:spAutoFit/>
          </a:bodyPr>
          <a:lstStyle/>
          <a:p>
            <a:pPr marL="342900" indent="-342900">
              <a:buFont typeface="Arial"/>
              <a:buChar char="•"/>
            </a:pPr>
            <a:r>
              <a:rPr lang="en-US" sz="2000" b="1" dirty="0" smtClean="0">
                <a:latin typeface="Arial"/>
                <a:cs typeface="Arial"/>
              </a:rPr>
              <a:t>Activators increase gene expression.</a:t>
            </a:r>
          </a:p>
          <a:p>
            <a:pPr marL="342900" indent="-342900">
              <a:buFont typeface="Arial"/>
              <a:buChar char="•"/>
            </a:pPr>
            <a:r>
              <a:rPr lang="en-US" sz="2000" b="1" dirty="0" smtClean="0">
                <a:latin typeface="Arial"/>
                <a:cs typeface="Arial"/>
              </a:rPr>
              <a:t>Repressors decrease gene expression.</a:t>
            </a:r>
          </a:p>
          <a:p>
            <a:pPr marL="342900" indent="-342900">
              <a:buFont typeface="Arial"/>
              <a:buChar char="•"/>
            </a:pPr>
            <a:r>
              <a:rPr lang="en-US" sz="2000" b="1" dirty="0" smtClean="0">
                <a:latin typeface="Arial"/>
                <a:cs typeface="Arial"/>
              </a:rPr>
              <a:t>Transcription factors are themselves proteins that are encoded by genes.</a:t>
            </a:r>
          </a:p>
          <a:p>
            <a:pPr marL="342900" indent="-342900">
              <a:buFont typeface="Arial"/>
              <a:buChar char="•"/>
            </a:pPr>
            <a:r>
              <a:rPr lang="en-US" sz="2000" b="1" dirty="0" smtClean="0">
                <a:latin typeface="Arial"/>
                <a:cs typeface="Arial"/>
              </a:rPr>
              <a:t>A </a:t>
            </a:r>
            <a:r>
              <a:rPr lang="en-US" sz="2000" b="1" dirty="0" smtClean="0">
                <a:latin typeface="Arial" panose="020B0604020202020204" pitchFamily="34" charset="0"/>
                <a:cs typeface="Arial" panose="020B0604020202020204" pitchFamily="34" charset="0"/>
              </a:rPr>
              <a:t>gene </a:t>
            </a:r>
            <a:r>
              <a:rPr lang="en-US" sz="2000" b="1" dirty="0">
                <a:latin typeface="Arial" panose="020B0604020202020204" pitchFamily="34" charset="0"/>
                <a:cs typeface="Arial" panose="020B0604020202020204" pitchFamily="34" charset="0"/>
              </a:rPr>
              <a:t>regulatory network (GRN) consists of a set of transcription factors that regulate the level of expression </a:t>
            </a:r>
            <a:r>
              <a:rPr lang="en-US" sz="2000" b="1" dirty="0" smtClean="0">
                <a:latin typeface="Arial" panose="020B0604020202020204" pitchFamily="34" charset="0"/>
                <a:cs typeface="Arial" panose="020B0604020202020204" pitchFamily="34" charset="0"/>
              </a:rPr>
              <a:t>of a set of target genes.</a:t>
            </a:r>
          </a:p>
        </p:txBody>
      </p:sp>
      <p:sp>
        <p:nvSpPr>
          <p:cNvPr id="88" name="TextBox 87"/>
          <p:cNvSpPr txBox="1"/>
          <p:nvPr/>
        </p:nvSpPr>
        <p:spPr>
          <a:xfrm>
            <a:off x="636106" y="20947641"/>
            <a:ext cx="12089294" cy="892552"/>
          </a:xfrm>
          <a:prstGeom prst="rect">
            <a:avLst/>
          </a:prstGeom>
          <a:solidFill>
            <a:srgbClr val="D9D9D9"/>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Modeling of the GRNs Revealed Consistent Regulatory Relationships Among a Series of Transcription Factors</a:t>
            </a:r>
          </a:p>
        </p:txBody>
      </p:sp>
      <p:sp>
        <p:nvSpPr>
          <p:cNvPr id="106" name="TextBox 105"/>
          <p:cNvSpPr txBox="1"/>
          <p:nvPr/>
        </p:nvSpPr>
        <p:spPr>
          <a:xfrm>
            <a:off x="14111521" y="5398464"/>
            <a:ext cx="3123602" cy="1138773"/>
          </a:xfrm>
          <a:prstGeom prst="rect">
            <a:avLst/>
          </a:prstGeom>
          <a:noFill/>
          <a:ln>
            <a:noFill/>
          </a:ln>
        </p:spPr>
        <p:txBody>
          <a:bodyPr wrap="square" rtlCol="0">
            <a:spAutoFit/>
          </a:bodyPr>
          <a:lstStyle/>
          <a:p>
            <a:pPr algn="ctr"/>
            <a:r>
              <a:rPr lang="en-US" sz="2400" b="1" u="sng" dirty="0" smtClean="0">
                <a:latin typeface="Arial"/>
                <a:cs typeface="Arial"/>
              </a:rPr>
              <a:t>1. Network derived from </a:t>
            </a:r>
            <a:r>
              <a:rPr lang="en-US" sz="2400" b="1" u="sng" dirty="0" err="1" smtClean="0">
                <a:latin typeface="Arial"/>
                <a:cs typeface="Arial"/>
              </a:rPr>
              <a:t>wt</a:t>
            </a:r>
            <a:r>
              <a:rPr lang="en-US" sz="2400" b="1" u="sng" dirty="0" smtClean="0">
                <a:latin typeface="Arial"/>
                <a:cs typeface="Arial"/>
              </a:rPr>
              <a:t> data</a:t>
            </a:r>
          </a:p>
          <a:p>
            <a:pPr algn="ctr"/>
            <a:r>
              <a:rPr lang="en-US" sz="2000" b="1" dirty="0" smtClean="0">
                <a:latin typeface="Arial"/>
                <a:cs typeface="Arial"/>
              </a:rPr>
              <a:t> 16 genes, 36 edges</a:t>
            </a:r>
          </a:p>
        </p:txBody>
      </p:sp>
      <p:sp>
        <p:nvSpPr>
          <p:cNvPr id="57" name="TextBox 56"/>
          <p:cNvSpPr txBox="1"/>
          <p:nvPr/>
        </p:nvSpPr>
        <p:spPr>
          <a:xfrm>
            <a:off x="13166034" y="12588207"/>
            <a:ext cx="30199486" cy="553998"/>
          </a:xfrm>
          <a:prstGeom prst="rect">
            <a:avLst/>
          </a:prstGeom>
          <a:solidFill>
            <a:schemeClr val="bg1">
              <a:lumMod val="85000"/>
            </a:schemeClr>
          </a:solidFill>
        </p:spPr>
        <p:txBody>
          <a:bodyPr wrap="square" rtlCol="0">
            <a:spAutoFit/>
          </a:bodyPr>
          <a:lstStyle/>
          <a:p>
            <a:pPr algn="ctr"/>
            <a:r>
              <a:rPr lang="en-US" sz="3000" b="1" dirty="0">
                <a:latin typeface="Arial"/>
                <a:cs typeface="Arial"/>
              </a:rPr>
              <a:t>Changes in the Expression of Cin5, Hmo1, and Yhp1 Were Modeled Well; these Transcription Factors Form a Regulatory Chain</a:t>
            </a:r>
            <a:endParaRPr lang="en-US" sz="3000" b="1" dirty="0">
              <a:latin typeface="Arial"/>
              <a:cs typeface="Arial"/>
            </a:endParaRPr>
          </a:p>
        </p:txBody>
      </p:sp>
      <p:pic>
        <p:nvPicPr>
          <p:cNvPr id="14" name="Picture 13" descr="Screen Shot 2016-03-15 at 7.16.16 PM.png"/>
          <p:cNvPicPr>
            <a:picLocks noChangeAspect="1"/>
          </p:cNvPicPr>
          <p:nvPr/>
        </p:nvPicPr>
        <p:blipFill rotWithShape="1">
          <a:blip r:embed="rId4">
            <a:extLst>
              <a:ext uri="{28A0092B-C50C-407E-A947-70E740481C1C}">
                <a14:useLocalDpi xmlns:a14="http://schemas.microsoft.com/office/drawing/2010/main" val="0"/>
              </a:ext>
            </a:extLst>
          </a:blip>
          <a:srcRect r="1819"/>
          <a:stretch/>
        </p:blipFill>
        <p:spPr>
          <a:xfrm>
            <a:off x="825002" y="2769320"/>
            <a:ext cx="3716630" cy="1456201"/>
          </a:xfrm>
          <a:prstGeom prst="rect">
            <a:avLst/>
          </a:prstGeom>
        </p:spPr>
      </p:pic>
      <p:sp>
        <p:nvSpPr>
          <p:cNvPr id="96" name="TextBox 95"/>
          <p:cNvSpPr txBox="1"/>
          <p:nvPr/>
        </p:nvSpPr>
        <p:spPr>
          <a:xfrm>
            <a:off x="24291058" y="5398464"/>
            <a:ext cx="3247565" cy="1138773"/>
          </a:xfrm>
          <a:prstGeom prst="rect">
            <a:avLst/>
          </a:prstGeom>
          <a:noFill/>
          <a:ln>
            <a:noFill/>
          </a:ln>
        </p:spPr>
        <p:txBody>
          <a:bodyPr wrap="square" rtlCol="0">
            <a:spAutoFit/>
          </a:bodyPr>
          <a:lstStyle/>
          <a:p>
            <a:pPr algn="ctr"/>
            <a:r>
              <a:rPr lang="en-US" sz="2400" b="1" u="sng" dirty="0" smtClean="0">
                <a:latin typeface="Arial"/>
                <a:cs typeface="Arial"/>
              </a:rPr>
              <a:t>3. Network derived from ∆cin5 data</a:t>
            </a:r>
          </a:p>
          <a:p>
            <a:pPr algn="ctr"/>
            <a:r>
              <a:rPr lang="en-US" sz="2000" b="1" dirty="0" smtClean="0">
                <a:latin typeface="Arial"/>
                <a:cs typeface="Arial"/>
              </a:rPr>
              <a:t> 17 genes, 32 edges </a:t>
            </a:r>
          </a:p>
        </p:txBody>
      </p:sp>
      <p:sp>
        <p:nvSpPr>
          <p:cNvPr id="97" name="TextBox 96"/>
          <p:cNvSpPr txBox="1"/>
          <p:nvPr/>
        </p:nvSpPr>
        <p:spPr>
          <a:xfrm>
            <a:off x="19155201" y="5412112"/>
            <a:ext cx="3102365" cy="1138773"/>
          </a:xfrm>
          <a:prstGeom prst="rect">
            <a:avLst/>
          </a:prstGeom>
          <a:noFill/>
          <a:ln>
            <a:noFill/>
          </a:ln>
        </p:spPr>
        <p:txBody>
          <a:bodyPr wrap="square" rtlCol="0">
            <a:spAutoFit/>
          </a:bodyPr>
          <a:lstStyle/>
          <a:p>
            <a:pPr algn="ctr"/>
            <a:r>
              <a:rPr lang="en-US" sz="2400" b="1" u="sng" dirty="0" smtClean="0">
                <a:latin typeface="Arial"/>
                <a:cs typeface="Arial"/>
              </a:rPr>
              <a:t>2. Network derived from ∆cin5 data</a:t>
            </a:r>
          </a:p>
          <a:p>
            <a:pPr algn="ctr"/>
            <a:r>
              <a:rPr lang="en-US" sz="2000" b="1" dirty="0" smtClean="0">
                <a:latin typeface="Arial"/>
                <a:cs typeface="Arial"/>
              </a:rPr>
              <a:t> 14 genes, 25 edges</a:t>
            </a:r>
          </a:p>
        </p:txBody>
      </p:sp>
      <p:sp>
        <p:nvSpPr>
          <p:cNvPr id="98" name="TextBox 97"/>
          <p:cNvSpPr txBox="1"/>
          <p:nvPr/>
        </p:nvSpPr>
        <p:spPr>
          <a:xfrm>
            <a:off x="29263910" y="5390638"/>
            <a:ext cx="3317341" cy="1138773"/>
          </a:xfrm>
          <a:prstGeom prst="rect">
            <a:avLst/>
          </a:prstGeom>
          <a:noFill/>
          <a:ln>
            <a:noFill/>
          </a:ln>
        </p:spPr>
        <p:txBody>
          <a:bodyPr wrap="square" rtlCol="0">
            <a:spAutoFit/>
          </a:bodyPr>
          <a:lstStyle/>
          <a:p>
            <a:pPr algn="ctr"/>
            <a:r>
              <a:rPr lang="en-US" sz="2400" b="1" u="sng" dirty="0" smtClean="0">
                <a:latin typeface="Arial"/>
                <a:cs typeface="Arial"/>
              </a:rPr>
              <a:t>4. Network derived from ∆gln3 data</a:t>
            </a:r>
            <a:endParaRPr lang="en-US" sz="2400" b="1" dirty="0" smtClean="0">
              <a:latin typeface="Arial"/>
              <a:cs typeface="Arial"/>
            </a:endParaRPr>
          </a:p>
          <a:p>
            <a:pPr algn="ctr"/>
            <a:r>
              <a:rPr lang="en-US" sz="2000" b="1" dirty="0" smtClean="0">
                <a:latin typeface="Arial"/>
                <a:cs typeface="Arial"/>
              </a:rPr>
              <a:t>14 genes, 35 edges</a:t>
            </a:r>
          </a:p>
        </p:txBody>
      </p:sp>
      <p:sp>
        <p:nvSpPr>
          <p:cNvPr id="99" name="TextBox 98"/>
          <p:cNvSpPr txBox="1"/>
          <p:nvPr/>
        </p:nvSpPr>
        <p:spPr>
          <a:xfrm>
            <a:off x="34248035" y="5398464"/>
            <a:ext cx="3237626" cy="1138773"/>
          </a:xfrm>
          <a:prstGeom prst="rect">
            <a:avLst/>
          </a:prstGeom>
          <a:noFill/>
          <a:ln>
            <a:noFill/>
          </a:ln>
        </p:spPr>
        <p:txBody>
          <a:bodyPr wrap="square" rtlCol="0">
            <a:spAutoFit/>
          </a:bodyPr>
          <a:lstStyle/>
          <a:p>
            <a:pPr algn="ctr"/>
            <a:r>
              <a:rPr lang="en-US" sz="2400" b="1" u="sng" dirty="0" smtClean="0">
                <a:latin typeface="Arial"/>
                <a:cs typeface="Arial"/>
              </a:rPr>
              <a:t>5. Network derived from ∆hap4 data</a:t>
            </a:r>
          </a:p>
          <a:p>
            <a:pPr algn="ctr"/>
            <a:r>
              <a:rPr lang="en-US" sz="2000" b="1" dirty="0" smtClean="0">
                <a:latin typeface="Arial"/>
                <a:cs typeface="Arial"/>
              </a:rPr>
              <a:t>15 genes, 28 edges</a:t>
            </a:r>
          </a:p>
        </p:txBody>
      </p:sp>
      <p:sp>
        <p:nvSpPr>
          <p:cNvPr id="115" name="TextBox 114"/>
          <p:cNvSpPr txBox="1"/>
          <p:nvPr/>
        </p:nvSpPr>
        <p:spPr>
          <a:xfrm>
            <a:off x="31451543" y="21201888"/>
            <a:ext cx="11932922" cy="5940088"/>
          </a:xfrm>
          <a:prstGeom prst="rect">
            <a:avLst/>
          </a:prstGeom>
          <a:noFill/>
        </p:spPr>
        <p:txBody>
          <a:bodyPr wrap="square" rtlCol="0">
            <a:spAutoFit/>
          </a:bodyPr>
          <a:lstStyle/>
          <a:p>
            <a:pPr marL="690372" indent="-342900">
              <a:buFont typeface="Arial" panose="020B0604020202020204" pitchFamily="34" charset="0"/>
              <a:buChar char="•"/>
            </a:pPr>
            <a:r>
              <a:rPr lang="en-US" sz="2000" b="1" dirty="0" smtClean="0">
                <a:latin typeface="arial" panose="020B0604020202020204" pitchFamily="34" charset="0"/>
              </a:rPr>
              <a:t>By analyzing GRNmap output data and employing GRNsight visualization, </a:t>
            </a:r>
            <a:r>
              <a:rPr lang="en-US" sz="2000" b="1" dirty="0">
                <a:latin typeface="arial" panose="020B0604020202020204" pitchFamily="34" charset="0"/>
              </a:rPr>
              <a:t>a </a:t>
            </a:r>
            <a:r>
              <a:rPr lang="en-US" sz="2000" b="1" dirty="0" smtClean="0">
                <a:latin typeface="arial" panose="020B0604020202020204" pitchFamily="34" charset="0"/>
              </a:rPr>
              <a:t>chain involving </a:t>
            </a:r>
            <a:r>
              <a:rPr lang="en-US" sz="2000" b="1" dirty="0">
                <a:latin typeface="arial" panose="020B0604020202020204" pitchFamily="34" charset="0"/>
              </a:rPr>
              <a:t>the transcription </a:t>
            </a:r>
            <a:r>
              <a:rPr lang="en-US" sz="2000" b="1" dirty="0" smtClean="0">
                <a:latin typeface="arial" panose="020B0604020202020204" pitchFamily="34" charset="0"/>
              </a:rPr>
              <a:t>factors Hmo1, Cin5, Yhp1, and Gln3 </a:t>
            </a:r>
            <a:r>
              <a:rPr lang="en-US" sz="2000" b="1" dirty="0">
                <a:latin typeface="arial" panose="020B0604020202020204" pitchFamily="34" charset="0"/>
              </a:rPr>
              <a:t>was identified. These genes </a:t>
            </a:r>
            <a:r>
              <a:rPr lang="en-US" sz="2000" b="1" dirty="0" smtClean="0">
                <a:latin typeface="arial" panose="020B0604020202020204" pitchFamily="34" charset="0"/>
              </a:rPr>
              <a:t>regulate </a:t>
            </a:r>
            <a:r>
              <a:rPr lang="en-US" sz="2000" b="1" dirty="0">
                <a:latin typeface="arial" panose="020B0604020202020204" pitchFamily="34" charset="0"/>
              </a:rPr>
              <a:t>the progression of yeast’s cell cycle as a </a:t>
            </a:r>
            <a:r>
              <a:rPr lang="en-US" sz="2000" b="1" dirty="0" smtClean="0">
                <a:latin typeface="arial" panose="020B0604020202020204" pitchFamily="34" charset="0"/>
              </a:rPr>
              <a:t>response to cold shock.</a:t>
            </a:r>
            <a:endParaRPr lang="en-US" sz="2000" dirty="0">
              <a:latin typeface="arial" panose="020B0604020202020204" pitchFamily="34" charset="0"/>
            </a:endParaRPr>
          </a:p>
          <a:p>
            <a:pPr marL="690372" indent="-342900">
              <a:buFont typeface="Arial" panose="020B0604020202020204" pitchFamily="34" charset="0"/>
              <a:buChar char="•"/>
            </a:pPr>
            <a:r>
              <a:rPr lang="en-US" sz="2000" b="1" dirty="0" smtClean="0">
                <a:latin typeface="arial" panose="020B0604020202020204" pitchFamily="34" charset="0"/>
              </a:rPr>
              <a:t>Hmo1</a:t>
            </a:r>
            <a:r>
              <a:rPr lang="en-US" sz="2000" b="1" dirty="0">
                <a:latin typeface="arial" panose="020B0604020202020204" pitchFamily="34" charset="0"/>
              </a:rPr>
              <a:t> plays a role in genome maintenance by regulating transcription of </a:t>
            </a:r>
            <a:r>
              <a:rPr lang="en-US" sz="2000" b="1" dirty="0" smtClean="0">
                <a:latin typeface="arial" panose="020B0604020202020204" pitchFamily="34" charset="0"/>
              </a:rPr>
              <a:t>RNAs. Cin5 </a:t>
            </a:r>
            <a:r>
              <a:rPr lang="en-US" sz="2000" b="1" dirty="0">
                <a:latin typeface="arial" panose="020B0604020202020204" pitchFamily="34" charset="0"/>
              </a:rPr>
              <a:t>is a leucine-zipper and guides TUP1, a stress response gene, to its targets. </a:t>
            </a:r>
            <a:r>
              <a:rPr lang="en-US" sz="2000" b="1" dirty="0" smtClean="0">
                <a:latin typeface="arial" panose="020B0604020202020204" pitchFamily="34" charset="0"/>
              </a:rPr>
              <a:t>Yhp1 </a:t>
            </a:r>
            <a:r>
              <a:rPr lang="en-US" sz="2000" b="1" dirty="0">
                <a:latin typeface="arial" panose="020B0604020202020204" pitchFamily="34" charset="0"/>
              </a:rPr>
              <a:t>represses genes involved in M/G1 transition by binding to their promoter region, the early cell cycle </a:t>
            </a:r>
            <a:r>
              <a:rPr lang="en-US" sz="2000" b="1" dirty="0" smtClean="0">
                <a:latin typeface="arial" panose="020B0604020202020204" pitchFamily="34" charset="0"/>
              </a:rPr>
              <a:t>box. Finally, Gln3 activates genes regulated by nitrogen catabolite repression and, when expressed at high levels, results in a slow growth phenotype.</a:t>
            </a:r>
          </a:p>
          <a:p>
            <a:pPr marL="690372" indent="-342900">
              <a:buFont typeface="Arial" panose="020B0604020202020204" pitchFamily="34" charset="0"/>
              <a:buChar char="•"/>
            </a:pPr>
            <a:r>
              <a:rPr lang="en-US" sz="2000" b="1" dirty="0" smtClean="0">
                <a:latin typeface="arial" panose="020B0604020202020204" pitchFamily="34" charset="0"/>
              </a:rPr>
              <a:t>Multiple regression analysis of GRNmap outputs and graph statistics for the wild-type network (db1) indicated that nodes with high </a:t>
            </a:r>
            <a:r>
              <a:rPr lang="en-US" sz="2000" b="1" dirty="0" err="1" smtClean="0">
                <a:latin typeface="arial" panose="020B0604020202020204" pitchFamily="34" charset="0"/>
              </a:rPr>
              <a:t>indegrees</a:t>
            </a:r>
            <a:r>
              <a:rPr lang="en-US" sz="2000" b="1" dirty="0" smtClean="0">
                <a:latin typeface="arial" panose="020B0604020202020204" pitchFamily="34" charset="0"/>
              </a:rPr>
              <a:t> and closeness centralities were more effectively modeled by GRNmap. Further, transcription factors with both fixed and estimated parameters that kept their concentrations low were better modeled, which is consistent with our empirical understanding of transcription factor dynamics in the cell.</a:t>
            </a:r>
            <a:endParaRPr lang="en-US" sz="2000" dirty="0">
              <a:latin typeface="arial" panose="020B0604020202020204" pitchFamily="34" charset="0"/>
            </a:endParaRPr>
          </a:p>
          <a:p>
            <a:pPr marL="690372" indent="-342900">
              <a:buFont typeface="Arial" panose="020B0604020202020204" pitchFamily="34" charset="0"/>
              <a:buChar char="•"/>
            </a:pPr>
            <a:r>
              <a:rPr lang="en-US" sz="2000" b="1" dirty="0" smtClean="0">
                <a:latin typeface="arial" panose="020B0604020202020204" pitchFamily="34" charset="0"/>
              </a:rPr>
              <a:t>Future directions include performing multiple regression analyses using data from db2-db6. Analysis of these test results will allow us to better understand what factors impact how well individual transcription factors are modeled.</a:t>
            </a:r>
          </a:p>
          <a:p>
            <a:pPr marL="690372" indent="-342900">
              <a:buFont typeface="Arial" panose="020B0604020202020204" pitchFamily="34" charset="0"/>
              <a:buChar char="•"/>
            </a:pPr>
            <a:r>
              <a:rPr lang="en-US" sz="2000" b="1" dirty="0">
                <a:solidFill>
                  <a:srgbClr val="000000"/>
                </a:solidFill>
                <a:latin typeface="arial" panose="020B0604020202020204" pitchFamily="34" charset="0"/>
              </a:rPr>
              <a:t>We would also like to compare </a:t>
            </a:r>
            <a:r>
              <a:rPr lang="en-US" sz="2000" b="1" dirty="0" err="1">
                <a:solidFill>
                  <a:srgbClr val="000000"/>
                </a:solidFill>
                <a:latin typeface="arial" panose="020B0604020202020204" pitchFamily="34" charset="0"/>
              </a:rPr>
              <a:t>GRNmap’s</a:t>
            </a:r>
            <a:r>
              <a:rPr lang="en-US" sz="2000" b="1" dirty="0">
                <a:solidFill>
                  <a:srgbClr val="000000"/>
                </a:solidFill>
                <a:latin typeface="arial" panose="020B0604020202020204" pitchFamily="34" charset="0"/>
              </a:rPr>
              <a:t> optimized production rates to published rates, giving us more confidence in the model’s capacity to generate parameters.</a:t>
            </a:r>
            <a:endParaRPr lang="en-US" sz="2000" dirty="0">
              <a:solidFill>
                <a:srgbClr val="000000"/>
              </a:solidFill>
              <a:latin typeface="arial" panose="020B0604020202020204" pitchFamily="34" charset="0"/>
            </a:endParaRPr>
          </a:p>
          <a:p>
            <a:pPr marL="347472"/>
            <a:endParaRPr lang="en-US" sz="2000" b="1" dirty="0" smtClean="0">
              <a:solidFill>
                <a:srgbClr val="FF0000"/>
              </a:solidFill>
              <a:latin typeface="Arial"/>
              <a:cs typeface="Arial"/>
            </a:endParaRPr>
          </a:p>
        </p:txBody>
      </p:sp>
      <p:sp>
        <p:nvSpPr>
          <p:cNvPr id="116" name="TextBox 115"/>
          <p:cNvSpPr txBox="1"/>
          <p:nvPr/>
        </p:nvSpPr>
        <p:spPr>
          <a:xfrm>
            <a:off x="39107417" y="5384816"/>
            <a:ext cx="3254513" cy="1138773"/>
          </a:xfrm>
          <a:prstGeom prst="rect">
            <a:avLst/>
          </a:prstGeom>
          <a:noFill/>
          <a:ln>
            <a:noFill/>
          </a:ln>
        </p:spPr>
        <p:txBody>
          <a:bodyPr wrap="square" rtlCol="0">
            <a:spAutoFit/>
          </a:bodyPr>
          <a:lstStyle/>
          <a:p>
            <a:pPr algn="ctr"/>
            <a:r>
              <a:rPr lang="en-US" sz="2400" b="1" u="sng" dirty="0" smtClean="0">
                <a:latin typeface="Arial"/>
                <a:cs typeface="Arial"/>
              </a:rPr>
              <a:t>6. Network derived from ∆zap1 data</a:t>
            </a:r>
          </a:p>
          <a:p>
            <a:pPr algn="ctr"/>
            <a:r>
              <a:rPr lang="en-US" sz="2000" b="1" dirty="0" smtClean="0">
                <a:latin typeface="Arial"/>
                <a:cs typeface="Arial"/>
              </a:rPr>
              <a:t>16 genes, 27 edges</a:t>
            </a:r>
          </a:p>
        </p:txBody>
      </p:sp>
      <p:grpSp>
        <p:nvGrpSpPr>
          <p:cNvPr id="16" name="Group 15"/>
          <p:cNvGrpSpPr/>
          <p:nvPr/>
        </p:nvGrpSpPr>
        <p:grpSpPr>
          <a:xfrm>
            <a:off x="13165741" y="6645164"/>
            <a:ext cx="5028412" cy="3308962"/>
            <a:chOff x="13165741" y="6797564"/>
            <a:chExt cx="5028412" cy="3308962"/>
          </a:xfrm>
        </p:grpSpPr>
        <p:pic>
          <p:nvPicPr>
            <p:cNvPr id="105" name="Picture 104"/>
            <p:cNvPicPr>
              <a:picLocks noChangeAspect="1"/>
            </p:cNvPicPr>
            <p:nvPr/>
          </p:nvPicPr>
          <p:blipFill rotWithShape="1">
            <a:blip r:embed="rId5">
              <a:extLst>
                <a:ext uri="{28A0092B-C50C-407E-A947-70E740481C1C}">
                  <a14:useLocalDpi xmlns:a14="http://schemas.microsoft.com/office/drawing/2010/main" val="0"/>
                </a:ext>
              </a:extLst>
            </a:blip>
            <a:srcRect l="5533" t="994" r="5297" b="5577"/>
            <a:stretch/>
          </p:blipFill>
          <p:spPr>
            <a:xfrm>
              <a:off x="13165741" y="6797564"/>
              <a:ext cx="5028412" cy="3308962"/>
            </a:xfrm>
            <a:prstGeom prst="rect">
              <a:avLst/>
            </a:prstGeom>
          </p:spPr>
        </p:pic>
        <p:sp>
          <p:nvSpPr>
            <p:cNvPr id="110" name="Rectangle 109"/>
            <p:cNvSpPr/>
            <p:nvPr/>
          </p:nvSpPr>
          <p:spPr>
            <a:xfrm>
              <a:off x="14085871" y="9854059"/>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13238875" y="8497582"/>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16813783" y="7808166"/>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7720293" y="7103098"/>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p:cNvGrpSpPr/>
          <p:nvPr/>
        </p:nvGrpSpPr>
        <p:grpSpPr>
          <a:xfrm>
            <a:off x="18168608" y="6923765"/>
            <a:ext cx="4850747" cy="3027255"/>
            <a:chOff x="8360875" y="1590760"/>
            <a:chExt cx="3429000" cy="2125980"/>
          </a:xfrm>
        </p:grpSpPr>
        <p:pic>
          <p:nvPicPr>
            <p:cNvPr id="121" name="Picture 120"/>
            <p:cNvPicPr>
              <a:picLocks noChangeAspect="1"/>
            </p:cNvPicPr>
            <p:nvPr/>
          </p:nvPicPr>
          <p:blipFill rotWithShape="1">
            <a:blip r:embed="rId6">
              <a:extLst>
                <a:ext uri="{28A0092B-C50C-407E-A947-70E740481C1C}">
                  <a14:useLocalDpi xmlns:a14="http://schemas.microsoft.com/office/drawing/2010/main" val="0"/>
                </a:ext>
              </a:extLst>
            </a:blip>
            <a:srcRect l="8083" t="7184" r="6346" b="7604"/>
            <a:stretch/>
          </p:blipFill>
          <p:spPr>
            <a:xfrm>
              <a:off x="8360875" y="1590760"/>
              <a:ext cx="3429000" cy="2125980"/>
            </a:xfrm>
            <a:prstGeom prst="rect">
              <a:avLst/>
            </a:prstGeom>
          </p:spPr>
        </p:pic>
        <p:sp>
          <p:nvSpPr>
            <p:cNvPr id="122" name="Rectangle 121"/>
            <p:cNvSpPr/>
            <p:nvPr/>
          </p:nvSpPr>
          <p:spPr>
            <a:xfrm>
              <a:off x="8401049" y="256093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11408567" y="1619903"/>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10700204" y="211414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8408192" y="355624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p:cNvGrpSpPr/>
          <p:nvPr/>
        </p:nvGrpSpPr>
        <p:grpSpPr>
          <a:xfrm>
            <a:off x="33380691" y="6602367"/>
            <a:ext cx="4895038" cy="3249815"/>
            <a:chOff x="4335805" y="4358744"/>
            <a:chExt cx="3429000" cy="2299958"/>
          </a:xfrm>
        </p:grpSpPr>
        <p:pic>
          <p:nvPicPr>
            <p:cNvPr id="177" name="Content Placeholder 4" descr="dHAP4 Network--Weighted.png"/>
            <p:cNvPicPr>
              <a:picLocks noChangeAspect="1"/>
            </p:cNvPicPr>
            <p:nvPr/>
          </p:nvPicPr>
          <p:blipFill rotWithShape="1">
            <a:blip r:embed="rId7">
              <a:extLst>
                <a:ext uri="{28A0092B-C50C-407E-A947-70E740481C1C}">
                  <a14:useLocalDpi xmlns:a14="http://schemas.microsoft.com/office/drawing/2010/main" val="0"/>
                </a:ext>
              </a:extLst>
            </a:blip>
            <a:srcRect l="8629" t="1100" r="1512" b="3875"/>
            <a:stretch/>
          </p:blipFill>
          <p:spPr>
            <a:xfrm>
              <a:off x="4335805" y="4358744"/>
              <a:ext cx="3429000" cy="2299958"/>
            </a:xfrm>
            <a:prstGeom prst="rect">
              <a:avLst/>
            </a:prstGeom>
          </p:spPr>
        </p:pic>
        <p:sp>
          <p:nvSpPr>
            <p:cNvPr id="178" name="Rectangle 177"/>
            <p:cNvSpPr/>
            <p:nvPr/>
          </p:nvSpPr>
          <p:spPr>
            <a:xfrm>
              <a:off x="4378188" y="554111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4959211" y="6495280"/>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6817762" y="507519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433330" y="457081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38376981" y="6776868"/>
            <a:ext cx="4680829" cy="3084741"/>
            <a:chOff x="8183192" y="4453602"/>
            <a:chExt cx="3429000" cy="2160740"/>
          </a:xfrm>
        </p:grpSpPr>
        <p:pic>
          <p:nvPicPr>
            <p:cNvPr id="183" name="Content Placeholder 6" descr="dZAP1 Network--Weighted.png"/>
            <p:cNvPicPr>
              <a:picLocks noChangeAspect="1"/>
            </p:cNvPicPr>
            <p:nvPr/>
          </p:nvPicPr>
          <p:blipFill rotWithShape="1">
            <a:blip r:embed="rId8">
              <a:extLst>
                <a:ext uri="{28A0092B-C50C-407E-A947-70E740481C1C}">
                  <a14:useLocalDpi xmlns:a14="http://schemas.microsoft.com/office/drawing/2010/main" val="0"/>
                </a:ext>
              </a:extLst>
            </a:blip>
            <a:srcRect l="6297" t="4866" r="3016" b="5321"/>
            <a:stretch/>
          </p:blipFill>
          <p:spPr>
            <a:xfrm>
              <a:off x="8183192" y="4453602"/>
              <a:ext cx="3429000" cy="2160740"/>
            </a:xfrm>
            <a:prstGeom prst="rect">
              <a:avLst/>
            </a:prstGeom>
          </p:spPr>
        </p:pic>
        <p:sp>
          <p:nvSpPr>
            <p:cNvPr id="184" name="Rectangle 183"/>
            <p:cNvSpPr/>
            <p:nvPr/>
          </p:nvSpPr>
          <p:spPr>
            <a:xfrm>
              <a:off x="8258257" y="5545879"/>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10654620" y="5059877"/>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p:cNvSpPr/>
            <p:nvPr/>
          </p:nvSpPr>
          <p:spPr>
            <a:xfrm>
              <a:off x="11278788" y="4568432"/>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8" name="Table 17"/>
          <p:cNvGraphicFramePr>
            <a:graphicFrameLocks noGrp="1"/>
          </p:cNvGraphicFramePr>
          <p:nvPr>
            <p:extLst>
              <p:ext uri="{D42A27DB-BD31-4B8C-83A1-F6EECF244321}">
                <p14:modId xmlns:p14="http://schemas.microsoft.com/office/powerpoint/2010/main" val="1663812135"/>
              </p:ext>
            </p:extLst>
          </p:nvPr>
        </p:nvGraphicFramePr>
        <p:xfrm>
          <a:off x="39008588" y="13860698"/>
          <a:ext cx="3721198" cy="2158103"/>
        </p:xfrm>
        <a:graphic>
          <a:graphicData uri="http://schemas.openxmlformats.org/drawingml/2006/table">
            <a:tbl>
              <a:tblPr/>
              <a:tblGrid>
                <a:gridCol w="1016482"/>
                <a:gridCol w="676179"/>
                <a:gridCol w="676179"/>
                <a:gridCol w="676179"/>
                <a:gridCol w="676179"/>
              </a:tblGrid>
              <a:tr h="427929">
                <a:tc gridSpan="5">
                  <a:txBody>
                    <a:bodyPr/>
                    <a:lstStyle/>
                    <a:p>
                      <a:pPr algn="ctr" fontAlgn="ctr"/>
                      <a:r>
                        <a:rPr lang="en-US" sz="1300" b="1" i="0" u="none" strike="noStrike" dirty="0">
                          <a:solidFill>
                            <a:srgbClr val="000000"/>
                          </a:solidFill>
                          <a:effectLst/>
                          <a:latin typeface="Arial" panose="020B0604020202020204" pitchFamily="34" charset="0"/>
                        </a:rPr>
                        <a:t>Within Strain ANOVA                                                        Benjamini and Hochberg Corrected </a:t>
                      </a:r>
                      <a:r>
                        <a:rPr lang="en-US" sz="1300" b="1" i="1" u="none" strike="noStrike" dirty="0" smtClean="0">
                          <a:solidFill>
                            <a:srgbClr val="000000"/>
                          </a:solidFill>
                          <a:effectLst/>
                          <a:latin typeface="Arial" panose="020B0604020202020204" pitchFamily="34" charset="0"/>
                        </a:rPr>
                        <a:t>p </a:t>
                      </a:r>
                      <a:r>
                        <a:rPr lang="en-US" sz="1300" b="1" i="0" u="none" strike="noStrike" dirty="0" smtClean="0">
                          <a:solidFill>
                            <a:srgbClr val="000000"/>
                          </a:solidFill>
                          <a:effectLst/>
                          <a:latin typeface="Arial" panose="020B0604020202020204" pitchFamily="34" charset="0"/>
                        </a:rPr>
                        <a:t>values </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0714">
                <a:tc>
                  <a:txBody>
                    <a:bodyPr/>
                    <a:lstStyle/>
                    <a:p>
                      <a:pPr algn="ctr" fontAlgn="ct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HMO1</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CIN5</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YHP1</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GLN3</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300" b="1" i="0" u="none" strike="noStrike" dirty="0" smtClean="0">
                          <a:solidFill>
                            <a:srgbClr val="000000"/>
                          </a:solidFill>
                          <a:effectLst/>
                          <a:latin typeface="Arial" panose="020B0604020202020204" pitchFamily="34" charset="0"/>
                        </a:rPr>
                        <a:t>Wild-Type</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0000"/>
                          </a:solidFill>
                          <a:effectLst/>
                          <a:latin typeface="Arial" panose="020B0604020202020204" pitchFamily="34" charset="0"/>
                        </a:rPr>
                        <a:t>0.0397</a:t>
                      </a:r>
                      <a:endParaRPr lang="en-US" sz="1300" b="0"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0000"/>
                          </a:solidFill>
                          <a:effectLst/>
                          <a:latin typeface="Arial" panose="020B0604020202020204" pitchFamily="34" charset="0"/>
                        </a:rPr>
                        <a:t>0.0662</a:t>
                      </a:r>
                      <a:endParaRPr lang="en-US" sz="1300" b="0"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000000"/>
                          </a:solidFill>
                          <a:effectLst/>
                          <a:latin typeface="Arial" panose="020B0604020202020204" pitchFamily="34" charset="0"/>
                        </a:rPr>
                        <a:t>0.1743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0000"/>
                          </a:solidFill>
                          <a:effectLst/>
                          <a:latin typeface="Arial" panose="020B0604020202020204" pitchFamily="34" charset="0"/>
                        </a:rPr>
                        <a:t>0.4189</a:t>
                      </a:r>
                      <a:endParaRPr lang="en-US" sz="1300" b="0"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200" b="1" dirty="0" smtClean="0">
                          <a:solidFill>
                            <a:schemeClr val="tx2">
                              <a:lumMod val="40000"/>
                              <a:lumOff val="60000"/>
                            </a:schemeClr>
                          </a:solidFill>
                          <a:latin typeface="arial" panose="020B0604020202020204" pitchFamily="34" charset="0"/>
                        </a:rPr>
                        <a:t>∆</a:t>
                      </a:r>
                      <a:r>
                        <a:rPr lang="en-US" sz="1300" b="1" i="0" u="none" strike="noStrike" dirty="0" smtClean="0">
                          <a:solidFill>
                            <a:schemeClr val="tx2">
                              <a:lumMod val="40000"/>
                              <a:lumOff val="60000"/>
                            </a:schemeClr>
                          </a:solidFill>
                          <a:effectLst/>
                          <a:latin typeface="Arial" panose="020B0604020202020204" pitchFamily="34" charset="0"/>
                        </a:rPr>
                        <a:t>cin5</a:t>
                      </a:r>
                      <a:endParaRPr lang="en-US" sz="1300" b="1"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tx2">
                              <a:lumMod val="40000"/>
                              <a:lumOff val="60000"/>
                            </a:schemeClr>
                          </a:solidFill>
                          <a:effectLst/>
                          <a:latin typeface="Arial" panose="020B0604020202020204" pitchFamily="34" charset="0"/>
                        </a:rPr>
                        <a:t>0.0022</a:t>
                      </a:r>
                      <a:endParaRPr lang="en-US" sz="1300" b="0"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tx2">
                              <a:lumMod val="40000"/>
                              <a:lumOff val="60000"/>
                            </a:schemeClr>
                          </a:solidFill>
                          <a:effectLst/>
                          <a:latin typeface="Arial" panose="020B0604020202020204" pitchFamily="34" charset="0"/>
                        </a:rPr>
                        <a:t>— </a:t>
                      </a:r>
                      <a:endParaRPr lang="en-US" sz="1300" b="0"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chemeClr val="tx2">
                              <a:lumMod val="40000"/>
                              <a:lumOff val="60000"/>
                            </a:schemeClr>
                          </a:solidFill>
                          <a:effectLst/>
                          <a:latin typeface="Arial" panose="020B0604020202020204" pitchFamily="34" charset="0"/>
                        </a:rPr>
                        <a:t>0.8684</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tx2">
                              <a:lumMod val="40000"/>
                              <a:lumOff val="60000"/>
                            </a:schemeClr>
                          </a:solidFill>
                          <a:effectLst/>
                          <a:latin typeface="Arial" panose="020B0604020202020204" pitchFamily="34" charset="0"/>
                        </a:rPr>
                        <a:t>0.5468</a:t>
                      </a:r>
                      <a:endParaRPr lang="en-US" sz="1300" b="0"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400" b="1" dirty="0" smtClean="0">
                          <a:solidFill>
                            <a:srgbClr val="C00000"/>
                          </a:solidFill>
                          <a:latin typeface="arial" panose="020B0604020202020204" pitchFamily="34" charset="0"/>
                        </a:rPr>
                        <a:t>∆</a:t>
                      </a:r>
                      <a:r>
                        <a:rPr lang="en-US" sz="1300" b="1" i="0" u="none" strike="noStrike" dirty="0" smtClean="0">
                          <a:solidFill>
                            <a:srgbClr val="C00000"/>
                          </a:solidFill>
                          <a:effectLst/>
                          <a:latin typeface="Arial" panose="020B0604020202020204" pitchFamily="34" charset="0"/>
                        </a:rPr>
                        <a:t>gln3</a:t>
                      </a:r>
                      <a:endParaRPr lang="en-US" sz="1300" b="1"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C00000"/>
                          </a:solidFill>
                          <a:effectLst/>
                          <a:latin typeface="Arial" panose="020B0604020202020204" pitchFamily="34" charset="0"/>
                        </a:rPr>
                        <a:t>0.0025</a:t>
                      </a:r>
                      <a:endParaRPr lang="en-US" sz="1300" b="1"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C00000"/>
                          </a:solidFill>
                          <a:effectLst/>
                          <a:latin typeface="Arial" panose="020B0604020202020204" pitchFamily="34" charset="0"/>
                        </a:rPr>
                        <a:t>0.0163</a:t>
                      </a:r>
                      <a:endParaRPr lang="en-US" sz="1300" b="0"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C00000"/>
                          </a:solidFill>
                          <a:effectLst/>
                          <a:latin typeface="Arial" panose="020B0604020202020204" pitchFamily="34" charset="0"/>
                        </a:rPr>
                        <a:t>0.0433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C00000"/>
                          </a:solidFill>
                          <a:effectLst/>
                          <a:latin typeface="Arial" panose="020B0604020202020204" pitchFamily="34" charset="0"/>
                        </a:rPr>
                        <a:t>0.6094</a:t>
                      </a:r>
                      <a:endParaRPr lang="en-US" sz="1300" b="0"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4199">
                <a:tc>
                  <a:txBody>
                    <a:bodyPr/>
                    <a:lstStyle/>
                    <a:p>
                      <a:pPr algn="ctr" fontAlgn="ctr"/>
                      <a:r>
                        <a:rPr lang="en-US" sz="1400" b="1" dirty="0" smtClean="0">
                          <a:solidFill>
                            <a:srgbClr val="00B050"/>
                          </a:solidFill>
                          <a:latin typeface="arial" panose="020B0604020202020204" pitchFamily="34" charset="0"/>
                        </a:rPr>
                        <a:t>∆</a:t>
                      </a:r>
                      <a:r>
                        <a:rPr lang="en-US" sz="1300" b="1" i="0" u="none" strike="noStrike" dirty="0" smtClean="0">
                          <a:solidFill>
                            <a:srgbClr val="00B050"/>
                          </a:solidFill>
                          <a:effectLst/>
                          <a:latin typeface="Arial" panose="020B0604020202020204" pitchFamily="34" charset="0"/>
                        </a:rPr>
                        <a:t>hap4</a:t>
                      </a:r>
                      <a:endParaRPr lang="en-US" sz="1300" b="1"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B050"/>
                          </a:solidFill>
                          <a:effectLst/>
                          <a:latin typeface="Arial" panose="020B0604020202020204" pitchFamily="34" charset="0"/>
                        </a:rPr>
                        <a:t>0.4244</a:t>
                      </a:r>
                      <a:endParaRPr lang="en-US" sz="1300" b="0"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B050"/>
                          </a:solidFill>
                          <a:effectLst/>
                          <a:latin typeface="Arial" panose="020B0604020202020204" pitchFamily="34" charset="0"/>
                        </a:rPr>
                        <a:t>0.0112</a:t>
                      </a:r>
                      <a:endParaRPr lang="en-US" sz="1300" b="0"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00B050"/>
                          </a:solidFill>
                          <a:effectLst/>
                          <a:latin typeface="Arial" panose="020B0604020202020204" pitchFamily="34" charset="0"/>
                        </a:rPr>
                        <a:t>0.8152</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B050"/>
                          </a:solidFill>
                          <a:effectLst/>
                          <a:latin typeface="Arial" panose="020B0604020202020204" pitchFamily="34" charset="0"/>
                        </a:rPr>
                        <a:t>0.5189</a:t>
                      </a:r>
                      <a:endParaRPr lang="en-US" sz="1300" b="0"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300" b="1" i="0" u="none" strike="noStrike" dirty="0" smtClean="0">
                          <a:solidFill>
                            <a:schemeClr val="accent6">
                              <a:lumMod val="75000"/>
                            </a:schemeClr>
                          </a:solidFill>
                          <a:effectLst/>
                          <a:latin typeface="Arial" panose="020B0604020202020204" pitchFamily="34" charset="0"/>
                        </a:rPr>
                        <a:t>∆hmo1</a:t>
                      </a:r>
                      <a:endParaRPr lang="en-US" sz="1300" b="1" i="0" u="none" strike="noStrike" dirty="0">
                        <a:solidFill>
                          <a:schemeClr val="accent6">
                            <a:lumMod val="75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accent6">
                              <a:lumMod val="75000"/>
                            </a:schemeClr>
                          </a:solidFill>
                          <a:effectLst/>
                          <a:latin typeface="Arial" panose="020B0604020202020204" pitchFamily="34" charset="0"/>
                        </a:rPr>
                        <a:t>—</a:t>
                      </a:r>
                      <a:endParaRPr lang="en-US" sz="1300" b="0" i="0" u="none" strike="noStrike" dirty="0">
                        <a:solidFill>
                          <a:schemeClr val="accent6">
                            <a:lumMod val="75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2194560" rtl="0" eaLnBrk="1" fontAlgn="ctr" latinLnBrk="0" hangingPunct="1">
                        <a:lnSpc>
                          <a:spcPct val="100000"/>
                        </a:lnSpc>
                        <a:spcBef>
                          <a:spcPts val="0"/>
                        </a:spcBef>
                        <a:spcAft>
                          <a:spcPts val="0"/>
                        </a:spcAft>
                        <a:buClrTx/>
                        <a:buSzTx/>
                        <a:buFontTx/>
                        <a:buNone/>
                        <a:tabLst/>
                        <a:defRPr/>
                      </a:pPr>
                      <a:r>
                        <a:rPr lang="en-US" sz="1300" b="0" i="0" u="none" strike="noStrike" dirty="0" smtClean="0">
                          <a:solidFill>
                            <a:schemeClr val="accent6">
                              <a:lumMod val="75000"/>
                            </a:schemeClr>
                          </a:solidFill>
                          <a:effectLst/>
                          <a:latin typeface="Arial" panose="020B0604020202020204" pitchFamily="34" charset="0"/>
                        </a:rPr>
                        <a:t>0.4113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chemeClr val="accent6">
                              <a:lumMod val="75000"/>
                            </a:schemeClr>
                          </a:solidFill>
                          <a:effectLst/>
                          <a:latin typeface="Arial" panose="020B0604020202020204" pitchFamily="34" charset="0"/>
                        </a:rPr>
                        <a:t>0.8152</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accent6">
                              <a:lumMod val="75000"/>
                            </a:schemeClr>
                          </a:solidFill>
                          <a:effectLst/>
                          <a:latin typeface="Arial" panose="020B0604020202020204" pitchFamily="34" charset="0"/>
                        </a:rPr>
                        <a:t>0.9281</a:t>
                      </a:r>
                      <a:endParaRPr lang="en-US" sz="1300" b="0" i="0" u="none" strike="noStrike" dirty="0">
                        <a:solidFill>
                          <a:schemeClr val="accent6">
                            <a:lumMod val="75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400" b="1" dirty="0" smtClean="0">
                          <a:solidFill>
                            <a:srgbClr val="7030A0"/>
                          </a:solidFill>
                          <a:latin typeface="arial" panose="020B0604020202020204" pitchFamily="34" charset="0"/>
                        </a:rPr>
                        <a:t>∆</a:t>
                      </a:r>
                      <a:r>
                        <a:rPr lang="en-US" sz="1300" b="1" i="0" u="none" strike="noStrike" dirty="0" smtClean="0">
                          <a:solidFill>
                            <a:srgbClr val="7030A0"/>
                          </a:solidFill>
                          <a:effectLst/>
                          <a:latin typeface="Arial" panose="020B0604020202020204" pitchFamily="34" charset="0"/>
                        </a:rPr>
                        <a:t>zap1</a:t>
                      </a:r>
                      <a:endParaRPr lang="en-US" sz="1300" b="1"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7030A0"/>
                          </a:solidFill>
                          <a:effectLst/>
                          <a:latin typeface="Arial" panose="020B0604020202020204" pitchFamily="34" charset="0"/>
                        </a:rPr>
                        <a:t>0.0011</a:t>
                      </a:r>
                      <a:endParaRPr lang="en-US" sz="1300" b="0"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7030A0"/>
                          </a:solidFill>
                          <a:effectLst/>
                          <a:latin typeface="Arial" panose="020B0604020202020204" pitchFamily="34" charset="0"/>
                        </a:rPr>
                        <a:t>0.026</a:t>
                      </a:r>
                      <a:endParaRPr lang="en-US" sz="1300" b="0"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7030A0"/>
                          </a:solidFill>
                          <a:effectLst/>
                          <a:latin typeface="Arial" panose="020B0604020202020204" pitchFamily="34" charset="0"/>
                        </a:rPr>
                        <a:t>0.0653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7030A0"/>
                          </a:solidFill>
                          <a:effectLst/>
                          <a:latin typeface="Arial" panose="020B0604020202020204" pitchFamily="34" charset="0"/>
                        </a:rPr>
                        <a:t>0.1171</a:t>
                      </a:r>
                      <a:endParaRPr lang="en-US" sz="1300" b="0"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96" name="TextBox 195"/>
          <p:cNvSpPr txBox="1"/>
          <p:nvPr/>
        </p:nvSpPr>
        <p:spPr>
          <a:xfrm>
            <a:off x="31456664" y="30144597"/>
            <a:ext cx="11933690" cy="2034083"/>
          </a:xfrm>
          <a:prstGeom prst="rect">
            <a:avLst/>
          </a:prstGeom>
          <a:noFill/>
        </p:spPr>
        <p:txBody>
          <a:bodyPr wrap="square" rtlCol="0">
            <a:spAutoFit/>
          </a:bodyPr>
          <a:lstStyle/>
          <a:p>
            <a:pPr>
              <a:lnSpc>
                <a:spcPct val="70000"/>
              </a:lnSpc>
            </a:pPr>
            <a:r>
              <a:rPr lang="en-US" sz="1200" b="1" dirty="0" err="1">
                <a:latin typeface="Arial" panose="020B0604020202020204" pitchFamily="34" charset="0"/>
                <a:cs typeface="Arial" panose="020B0604020202020204" pitchFamily="34" charset="0"/>
              </a:rPr>
              <a:t>Abdulrehman</a:t>
            </a:r>
            <a:r>
              <a:rPr lang="en-US" sz="1200" b="1" dirty="0">
                <a:latin typeface="Arial" panose="020B0604020202020204" pitchFamily="34" charset="0"/>
                <a:cs typeface="Arial" panose="020B0604020202020204" pitchFamily="34" charset="0"/>
              </a:rPr>
              <a:t>, D., Monteiro, P., Teixeira, M., Mira, N., </a:t>
            </a:r>
            <a:r>
              <a:rPr lang="en-US" sz="1200" b="1" dirty="0" err="1">
                <a:latin typeface="Arial" panose="020B0604020202020204" pitchFamily="34" charset="0"/>
                <a:cs typeface="Arial" panose="020B0604020202020204" pitchFamily="34" charset="0"/>
              </a:rPr>
              <a:t>Lourenço</a:t>
            </a:r>
            <a:r>
              <a:rPr lang="en-US" sz="1200" b="1" dirty="0">
                <a:latin typeface="Arial" panose="020B0604020202020204" pitchFamily="34" charset="0"/>
                <a:cs typeface="Arial" panose="020B0604020202020204" pitchFamily="34" charset="0"/>
              </a:rPr>
              <a:t>, A., Santos, S., </a:t>
            </a:r>
            <a:r>
              <a:rPr lang="en-US" sz="1200" b="1" dirty="0" err="1">
                <a:latin typeface="Arial" panose="020B0604020202020204" pitchFamily="34" charset="0"/>
                <a:cs typeface="Arial" panose="020B0604020202020204" pitchFamily="34" charset="0"/>
              </a:rPr>
              <a:t>Cabrito</a:t>
            </a:r>
            <a:r>
              <a:rPr lang="en-US" sz="1200" b="1" dirty="0">
                <a:latin typeface="Arial" panose="020B0604020202020204" pitchFamily="34" charset="0"/>
                <a:cs typeface="Arial" panose="020B0604020202020204" pitchFamily="34" charset="0"/>
              </a:rPr>
              <a:t>, T., Francisco, A., Madeira, S., Aires, R., Oliveira, A., </a:t>
            </a:r>
            <a:r>
              <a:rPr lang="en-US" sz="1200" b="1" dirty="0" err="1">
                <a:latin typeface="Arial" panose="020B0604020202020204" pitchFamily="34" charset="0"/>
                <a:cs typeface="Arial" panose="020B0604020202020204" pitchFamily="34" charset="0"/>
              </a:rPr>
              <a:t>Sá-Correia</a:t>
            </a:r>
            <a:r>
              <a:rPr lang="en-US" sz="1200" b="1" dirty="0">
                <a:latin typeface="Arial" panose="020B0604020202020204" pitchFamily="34" charset="0"/>
                <a:cs typeface="Arial" panose="020B0604020202020204" pitchFamily="34" charset="0"/>
              </a:rPr>
              <a:t>, I., &amp; Freitas, A. (2011). YEASTRACT: providing a programmatic access to curated transcriptional regulatory associations in </a:t>
            </a:r>
            <a:r>
              <a:rPr lang="en-US" sz="1200" b="1" i="1" dirty="0">
                <a:latin typeface="Arial" panose="020B0604020202020204" pitchFamily="34" charset="0"/>
                <a:cs typeface="Arial" panose="020B0604020202020204" pitchFamily="34" charset="0"/>
              </a:rPr>
              <a:t>Saccharomyces cerevisiae</a:t>
            </a:r>
            <a:r>
              <a:rPr lang="en-US" sz="1200" b="1" dirty="0">
                <a:latin typeface="Arial" panose="020B0604020202020204" pitchFamily="34" charset="0"/>
                <a:cs typeface="Arial" panose="020B0604020202020204" pitchFamily="34" charset="0"/>
              </a:rPr>
              <a:t> through a web services interface </a:t>
            </a:r>
            <a:r>
              <a:rPr lang="en-US" sz="1200" b="1" dirty="0" err="1">
                <a:latin typeface="Arial" panose="020B0604020202020204" pitchFamily="34" charset="0"/>
                <a:cs typeface="Arial" panose="020B0604020202020204" pitchFamily="34" charset="0"/>
              </a:rPr>
              <a:t>Nucl</a:t>
            </a:r>
            <a:r>
              <a:rPr lang="en-US" sz="1200" b="1" dirty="0">
                <a:latin typeface="Arial" panose="020B0604020202020204" pitchFamily="34" charset="0"/>
                <a:cs typeface="Arial" panose="020B0604020202020204" pitchFamily="34" charset="0"/>
              </a:rPr>
              <a:t>. Acids Res., 39: D136-D140, Oxford University Press</a:t>
            </a:r>
            <a:r>
              <a:rPr lang="en-US" sz="1200" b="1" dirty="0" smtClean="0">
                <a:latin typeface="Arial" panose="020B0604020202020204" pitchFamily="34" charset="0"/>
                <a:cs typeface="Arial" panose="020B0604020202020204" pitchFamily="34" charset="0"/>
              </a:rPr>
              <a:t>.</a:t>
            </a:r>
          </a:p>
          <a:p>
            <a:pPr>
              <a:lnSpc>
                <a:spcPct val="70000"/>
              </a:lnSpc>
            </a:pPr>
            <a:endParaRPr lang="en-US" sz="1200" b="1" dirty="0" smtClean="0">
              <a:latin typeface="Arial" panose="020B0604020202020204" pitchFamily="34" charset="0"/>
              <a:cs typeface="Arial" panose="020B0604020202020204" pitchFamily="34" charset="0"/>
            </a:endParaRPr>
          </a:p>
          <a:p>
            <a:pPr>
              <a:lnSpc>
                <a:spcPct val="70000"/>
              </a:lnSpc>
            </a:pPr>
            <a:r>
              <a:rPr lang="en-US" sz="1200" b="1" dirty="0" err="1" smtClean="0">
                <a:latin typeface="Arial" panose="020B0604020202020204" pitchFamily="34" charset="0"/>
                <a:cs typeface="Arial" panose="020B0604020202020204" pitchFamily="34" charset="0"/>
              </a:rPr>
              <a:t>Dahlquist</a:t>
            </a:r>
            <a:r>
              <a:rPr lang="en-US" sz="1200" b="1" dirty="0">
                <a:latin typeface="Arial" panose="020B0604020202020204" pitchFamily="34" charset="0"/>
                <a:cs typeface="Arial" panose="020B0604020202020204" pitchFamily="34" charset="0"/>
              </a:rPr>
              <a:t>, K., Fitzpatrick, B., Camacho, E., </a:t>
            </a:r>
            <a:r>
              <a:rPr lang="en-US" sz="1200" b="1" dirty="0" err="1">
                <a:latin typeface="Arial" panose="020B0604020202020204" pitchFamily="34" charset="0"/>
                <a:cs typeface="Arial" panose="020B0604020202020204" pitchFamily="34" charset="0"/>
              </a:rPr>
              <a:t>Entzminger</a:t>
            </a:r>
            <a:r>
              <a:rPr lang="en-US" sz="1200" b="1" dirty="0">
                <a:latin typeface="Arial" panose="020B0604020202020204" pitchFamily="34" charset="0"/>
                <a:cs typeface="Arial" panose="020B0604020202020204" pitchFamily="34" charset="0"/>
              </a:rPr>
              <a:t>, S., &amp; </a:t>
            </a:r>
            <a:r>
              <a:rPr lang="en-US" sz="1200" b="1" dirty="0" err="1">
                <a:latin typeface="Arial" panose="020B0604020202020204" pitchFamily="34" charset="0"/>
                <a:cs typeface="Arial" panose="020B0604020202020204" pitchFamily="34" charset="0"/>
              </a:rPr>
              <a:t>Wanner</a:t>
            </a:r>
            <a:r>
              <a:rPr lang="en-US" sz="1200" b="1" dirty="0">
                <a:latin typeface="Arial" panose="020B0604020202020204" pitchFamily="34" charset="0"/>
                <a:cs typeface="Arial" panose="020B0604020202020204" pitchFamily="34" charset="0"/>
              </a:rPr>
              <a:t>, N. (2015). Parameter Estimation for Gene Regulatory Networks from Microarray Data: Cold Shock Response in Saccharomyces cerevisiae. </a:t>
            </a:r>
            <a:r>
              <a:rPr lang="en-US" sz="1200" b="1" i="1" dirty="0">
                <a:latin typeface="Arial" panose="020B0604020202020204" pitchFamily="34" charset="0"/>
                <a:cs typeface="Arial" panose="020B0604020202020204" pitchFamily="34" charset="0"/>
              </a:rPr>
              <a:t>Bulletin Of Mathematical Biology</a:t>
            </a:r>
            <a:r>
              <a:rPr lang="en-US" sz="1200" b="1" dirty="0">
                <a:latin typeface="Arial" panose="020B0604020202020204" pitchFamily="34" charset="0"/>
                <a:cs typeface="Arial" panose="020B0604020202020204" pitchFamily="34" charset="0"/>
              </a:rPr>
              <a:t>, </a:t>
            </a:r>
            <a:r>
              <a:rPr lang="en-US" sz="1200" b="1" i="1" dirty="0">
                <a:latin typeface="Arial" panose="020B0604020202020204" pitchFamily="34" charset="0"/>
                <a:cs typeface="Arial" panose="020B0604020202020204" pitchFamily="34" charset="0"/>
              </a:rPr>
              <a:t>77</a:t>
            </a:r>
            <a:r>
              <a:rPr lang="en-US" sz="1200" b="1" dirty="0">
                <a:latin typeface="Arial" panose="020B0604020202020204" pitchFamily="34" charset="0"/>
                <a:cs typeface="Arial" panose="020B0604020202020204" pitchFamily="34" charset="0"/>
              </a:rPr>
              <a:t>(8), 1457-1492. http://</a:t>
            </a:r>
            <a:r>
              <a:rPr lang="en-US" sz="1200" b="1" dirty="0" smtClean="0">
                <a:latin typeface="Arial" panose="020B0604020202020204" pitchFamily="34" charset="0"/>
                <a:cs typeface="Arial" panose="020B0604020202020204" pitchFamily="34" charset="0"/>
              </a:rPr>
              <a:t>dx.doi.org/10.1007/s11538-015-0092-6.</a:t>
            </a:r>
            <a:br>
              <a:rPr lang="en-US" sz="1200" b="1" dirty="0" smtClean="0">
                <a:latin typeface="Arial" panose="020B0604020202020204" pitchFamily="34" charset="0"/>
                <a:cs typeface="Arial" panose="020B0604020202020204" pitchFamily="34" charset="0"/>
              </a:rPr>
            </a:br>
            <a:endParaRPr lang="en-US" sz="1200" b="1" dirty="0">
              <a:latin typeface="Arial" panose="020B0604020202020204" pitchFamily="34" charset="0"/>
              <a:cs typeface="Arial" panose="020B0604020202020204" pitchFamily="34" charset="0"/>
            </a:endParaRPr>
          </a:p>
          <a:p>
            <a:pPr>
              <a:lnSpc>
                <a:spcPct val="70000"/>
              </a:lnSpc>
            </a:pPr>
            <a:r>
              <a:rPr lang="en-US" sz="1200" b="1" dirty="0" err="1" smtClean="0">
                <a:latin typeface="Arial" panose="020B0604020202020204" pitchFamily="34" charset="0"/>
                <a:cs typeface="Arial" panose="020B0604020202020204" pitchFamily="34" charset="0"/>
              </a:rPr>
              <a:t>Dahlquist</a:t>
            </a:r>
            <a:r>
              <a:rPr lang="en-US" sz="1200" b="1" dirty="0" smtClean="0">
                <a:latin typeface="Arial" panose="020B0604020202020204" pitchFamily="34" charset="0"/>
                <a:cs typeface="Arial" panose="020B0604020202020204" pitchFamily="34" charset="0"/>
              </a:rPr>
              <a:t>, K., </a:t>
            </a:r>
            <a:r>
              <a:rPr lang="en-US" sz="1200" b="1" dirty="0" err="1" smtClean="0">
                <a:latin typeface="Arial" panose="020B0604020202020204" pitchFamily="34" charset="0"/>
                <a:cs typeface="Arial" panose="020B0604020202020204" pitchFamily="34" charset="0"/>
              </a:rPr>
              <a:t>Dionisio</a:t>
            </a:r>
            <a:r>
              <a:rPr lang="en-US" sz="1200" b="1" dirty="0" smtClean="0">
                <a:latin typeface="Arial" panose="020B0604020202020204" pitchFamily="34" charset="0"/>
                <a:cs typeface="Arial" panose="020B0604020202020204" pitchFamily="34" charset="0"/>
              </a:rPr>
              <a:t>, J.D., Fitzpatrick, B., Anguiano, N., </a:t>
            </a:r>
            <a:r>
              <a:rPr lang="en-US" sz="1200" b="1" dirty="0" err="1" smtClean="0">
                <a:latin typeface="Arial" panose="020B0604020202020204" pitchFamily="34" charset="0"/>
                <a:cs typeface="Arial" panose="020B0604020202020204" pitchFamily="34" charset="0"/>
              </a:rPr>
              <a:t>Varshneya</a:t>
            </a:r>
            <a:r>
              <a:rPr lang="en-US" sz="1200" b="1" dirty="0" smtClean="0">
                <a:latin typeface="Arial" panose="020B0604020202020204" pitchFamily="34" charset="0"/>
                <a:cs typeface="Arial" panose="020B0604020202020204" pitchFamily="34" charset="0"/>
              </a:rPr>
              <a:t>, A., Southwick, B., and </a:t>
            </a:r>
            <a:r>
              <a:rPr lang="en-US" sz="1200" b="1" dirty="0" err="1" smtClean="0">
                <a:latin typeface="Arial" panose="020B0604020202020204" pitchFamily="34" charset="0"/>
                <a:cs typeface="Arial" panose="020B0604020202020204" pitchFamily="34" charset="0"/>
              </a:rPr>
              <a:t>Sardarshi</a:t>
            </a:r>
            <a:r>
              <a:rPr lang="en-US" sz="1200" b="1" dirty="0" smtClean="0">
                <a:latin typeface="Arial" panose="020B0604020202020204" pitchFamily="34" charset="0"/>
                <a:cs typeface="Arial" panose="020B0604020202020204" pitchFamily="34" charset="0"/>
              </a:rPr>
              <a:t>, M. (2016). GRNsight: a web application and service for visualizing models of small- to medium-scale gene regulatory networks. </a:t>
            </a:r>
            <a:r>
              <a:rPr lang="en-US" sz="1200" b="1" i="1" dirty="0" err="1" smtClean="0">
                <a:latin typeface="Arial" panose="020B0604020202020204" pitchFamily="34" charset="0"/>
                <a:cs typeface="Arial" panose="020B0604020202020204" pitchFamily="34" charset="0"/>
              </a:rPr>
              <a:t>PeerJ</a:t>
            </a:r>
            <a:r>
              <a:rPr lang="en-US" sz="1200" b="1" i="1" dirty="0" smtClean="0">
                <a:latin typeface="Arial" panose="020B0604020202020204" pitchFamily="34" charset="0"/>
                <a:cs typeface="Arial" panose="020B0604020202020204" pitchFamily="34" charset="0"/>
              </a:rPr>
              <a:t> Computer Science</a:t>
            </a:r>
            <a:r>
              <a:rPr lang="en-US" sz="1200" b="1" dirty="0" smtClean="0">
                <a:latin typeface="Arial" panose="020B0604020202020204" pitchFamily="34" charset="0"/>
                <a:cs typeface="Arial" panose="020B0604020202020204" pitchFamily="34" charset="0"/>
              </a:rPr>
              <a:t>, 2:e85 from http://doi.org/10.7717/peerj-cs.85</a:t>
            </a:r>
          </a:p>
          <a:p>
            <a:pPr>
              <a:lnSpc>
                <a:spcPct val="70000"/>
              </a:lnSpc>
            </a:pPr>
            <a:endParaRPr lang="en-US" sz="1200" b="1" dirty="0" smtClean="0">
              <a:latin typeface="Arial" panose="020B0604020202020204" pitchFamily="34" charset="0"/>
              <a:cs typeface="Arial" panose="020B0604020202020204" pitchFamily="34" charset="0"/>
            </a:endParaRPr>
          </a:p>
          <a:p>
            <a:pPr>
              <a:lnSpc>
                <a:spcPct val="70000"/>
              </a:lnSpc>
            </a:pPr>
            <a:r>
              <a:rPr lang="en-US" sz="1200" b="1" dirty="0" smtClean="0">
                <a:latin typeface="Arial" panose="020B0604020202020204" pitchFamily="34" charset="0"/>
                <a:cs typeface="Arial" panose="020B0604020202020204" pitchFamily="34" charset="0"/>
              </a:rPr>
              <a:t>GRNsight </a:t>
            </a:r>
            <a:r>
              <a:rPr lang="en-US" sz="1200" b="1" dirty="0">
                <a:latin typeface="Arial" panose="020B0604020202020204" pitchFamily="34" charset="0"/>
                <a:cs typeface="Arial" panose="020B0604020202020204" pitchFamily="34" charset="0"/>
              </a:rPr>
              <a:t>- Home. (</a:t>
            </a:r>
            <a:r>
              <a:rPr lang="en-US" sz="1200" b="1" dirty="0" err="1">
                <a:latin typeface="Arial" panose="020B0604020202020204" pitchFamily="34" charset="0"/>
                <a:cs typeface="Arial" panose="020B0604020202020204" pitchFamily="34" charset="0"/>
              </a:rPr>
              <a:t>n.d.</a:t>
            </a:r>
            <a:r>
              <a:rPr lang="en-US" sz="1200" b="1" dirty="0">
                <a:latin typeface="Arial" panose="020B0604020202020204" pitchFamily="34" charset="0"/>
                <a:cs typeface="Arial" panose="020B0604020202020204" pitchFamily="34" charset="0"/>
              </a:rPr>
              <a:t>). Retrieved </a:t>
            </a:r>
            <a:r>
              <a:rPr lang="en-US" sz="1200" b="1" dirty="0" smtClean="0">
                <a:latin typeface="Arial" panose="020B0604020202020204" pitchFamily="34" charset="0"/>
                <a:cs typeface="Arial" panose="020B0604020202020204" pitchFamily="34" charset="0"/>
              </a:rPr>
              <a:t>March 10, 2016, from </a:t>
            </a:r>
            <a:r>
              <a:rPr lang="en-US" sz="1200" b="1" dirty="0">
                <a:latin typeface="Arial" panose="020B0604020202020204" pitchFamily="34" charset="0"/>
                <a:cs typeface="Arial" panose="020B0604020202020204" pitchFamily="34" charset="0"/>
              </a:rPr>
              <a:t>http://dondi.github.io/GRNsight</a:t>
            </a:r>
            <a:r>
              <a:rPr lang="en-US" sz="1200" b="1" dirty="0" smtClean="0">
                <a:latin typeface="Arial" panose="020B0604020202020204" pitchFamily="34" charset="0"/>
                <a:cs typeface="Arial" panose="020B0604020202020204" pitchFamily="34" charset="0"/>
              </a:rPr>
              <a:t>/.</a:t>
            </a:r>
            <a:r>
              <a:rPr lang="en-US" sz="1200" b="1" dirty="0" smtClean="0">
                <a:solidFill>
                  <a:srgbClr val="FF0000"/>
                </a:solidFill>
                <a:latin typeface="Arial" panose="020B0604020202020204" pitchFamily="34" charset="0"/>
                <a:cs typeface="Arial" panose="020B0604020202020204" pitchFamily="34" charset="0"/>
              </a:rPr>
              <a:t/>
            </a:r>
            <a:br>
              <a:rPr lang="en-US" sz="1200" b="1" dirty="0" smtClean="0">
                <a:solidFill>
                  <a:srgbClr val="FF0000"/>
                </a:solidFill>
                <a:latin typeface="Arial" panose="020B0604020202020204" pitchFamily="34" charset="0"/>
                <a:cs typeface="Arial" panose="020B0604020202020204" pitchFamily="34" charset="0"/>
              </a:rPr>
            </a:br>
            <a:endParaRPr lang="en-US" sz="1200" b="1" dirty="0" smtClean="0">
              <a:latin typeface="Arial" panose="020B0604020202020204" pitchFamily="34" charset="0"/>
              <a:cs typeface="Arial" panose="020B0604020202020204" pitchFamily="34" charset="0"/>
            </a:endParaRPr>
          </a:p>
          <a:p>
            <a:pPr>
              <a:lnSpc>
                <a:spcPct val="70000"/>
              </a:lnSpc>
            </a:pPr>
            <a:r>
              <a:rPr lang="en-US" sz="1200" b="1" dirty="0" smtClean="0">
                <a:latin typeface="Arial" panose="020B0604020202020204" pitchFamily="34" charset="0"/>
                <a:cs typeface="Arial" panose="020B0604020202020204" pitchFamily="34" charset="0"/>
              </a:rPr>
              <a:t>GRNmap – Home.. </a:t>
            </a:r>
            <a:r>
              <a:rPr lang="en-US" sz="1200" b="1" dirty="0">
                <a:latin typeface="Arial" panose="020B0604020202020204" pitchFamily="34" charset="0"/>
                <a:cs typeface="Arial" panose="020B0604020202020204" pitchFamily="34" charset="0"/>
              </a:rPr>
              <a:t>(</a:t>
            </a:r>
            <a:r>
              <a:rPr lang="en-US" sz="1200" b="1" dirty="0" err="1">
                <a:latin typeface="Arial" panose="020B0604020202020204" pitchFamily="34" charset="0"/>
                <a:cs typeface="Arial" panose="020B0604020202020204" pitchFamily="34" charset="0"/>
              </a:rPr>
              <a:t>n.d.</a:t>
            </a:r>
            <a:r>
              <a:rPr lang="en-US" sz="1200" b="1" dirty="0">
                <a:latin typeface="Arial" panose="020B0604020202020204" pitchFamily="34" charset="0"/>
                <a:cs typeface="Arial" panose="020B0604020202020204" pitchFamily="34" charset="0"/>
              </a:rPr>
              <a:t>). Retrieved March </a:t>
            </a:r>
            <a:r>
              <a:rPr lang="en-US" sz="1200" b="1" dirty="0" smtClean="0">
                <a:latin typeface="Arial" panose="020B0604020202020204" pitchFamily="34" charset="0"/>
                <a:cs typeface="Arial" panose="020B0604020202020204" pitchFamily="34" charset="0"/>
              </a:rPr>
              <a:t>10, 2016</a:t>
            </a:r>
            <a:r>
              <a:rPr lang="en-US" sz="1200" b="1" dirty="0">
                <a:latin typeface="Arial" panose="020B0604020202020204" pitchFamily="34" charset="0"/>
                <a:cs typeface="Arial" panose="020B0604020202020204" pitchFamily="34" charset="0"/>
              </a:rPr>
              <a:t>, from https://</a:t>
            </a:r>
            <a:r>
              <a:rPr lang="en-US" sz="1200" b="1" dirty="0" smtClean="0">
                <a:latin typeface="Arial" panose="020B0604020202020204" pitchFamily="34" charset="0"/>
                <a:cs typeface="Arial" panose="020B0604020202020204" pitchFamily="34" charset="0"/>
              </a:rPr>
              <a:t>github.com/kdahlquist/GRNmap/.</a:t>
            </a:r>
          </a:p>
          <a:p>
            <a:pPr>
              <a:lnSpc>
                <a:spcPct val="70000"/>
              </a:lnSpc>
            </a:pPr>
            <a:endParaRPr lang="en-US" sz="1200" b="1" dirty="0">
              <a:solidFill>
                <a:srgbClr val="FF0000"/>
              </a:solidFill>
              <a:latin typeface="Arial" panose="020B0604020202020204" pitchFamily="34" charset="0"/>
              <a:cs typeface="Arial" panose="020B0604020202020204" pitchFamily="34" charset="0"/>
            </a:endParaRPr>
          </a:p>
          <a:p>
            <a:pPr>
              <a:lnSpc>
                <a:spcPct val="70000"/>
              </a:lnSpc>
            </a:pPr>
            <a:r>
              <a:rPr lang="en-US" sz="1200" b="1" dirty="0" err="1" smtClean="0">
                <a:latin typeface="Arial" panose="020B0604020202020204" pitchFamily="34" charset="0"/>
                <a:cs typeface="Arial" panose="020B0604020202020204" pitchFamily="34" charset="0"/>
              </a:rPr>
              <a:t>Neymotin</a:t>
            </a:r>
            <a:r>
              <a:rPr lang="en-US" sz="1200" b="1" dirty="0" smtClean="0">
                <a:latin typeface="Arial" panose="020B0604020202020204" pitchFamily="34" charset="0"/>
                <a:cs typeface="Arial" panose="020B0604020202020204" pitchFamily="34" charset="0"/>
              </a:rPr>
              <a:t>, B., </a:t>
            </a:r>
            <a:r>
              <a:rPr lang="en-US" sz="1200" b="1" dirty="0" err="1" smtClean="0">
                <a:latin typeface="Arial" panose="020B0604020202020204" pitchFamily="34" charset="0"/>
                <a:cs typeface="Arial" panose="020B0604020202020204" pitchFamily="34" charset="0"/>
              </a:rPr>
              <a:t>Athanasiadou</a:t>
            </a:r>
            <a:r>
              <a:rPr lang="en-US" sz="1200" b="1" dirty="0" smtClean="0">
                <a:latin typeface="Arial" panose="020B0604020202020204" pitchFamily="34" charset="0"/>
                <a:cs typeface="Arial" panose="020B0604020202020204" pitchFamily="34" charset="0"/>
              </a:rPr>
              <a:t> R., and Gresham D. (2014). Determination of in vivo RNA kinetics using RATE-seq. </a:t>
            </a:r>
            <a:r>
              <a:rPr lang="en-US" sz="1200" b="1" i="1" dirty="0" smtClean="0">
                <a:latin typeface="Arial" panose="020B0604020202020204" pitchFamily="34" charset="0"/>
                <a:cs typeface="Arial" panose="020B0604020202020204" pitchFamily="34" charset="0"/>
              </a:rPr>
              <a:t>RNA</a:t>
            </a:r>
            <a:r>
              <a:rPr lang="en-US" sz="1200" b="1" dirty="0" smtClean="0">
                <a:latin typeface="Arial" panose="020B0604020202020204" pitchFamily="34" charset="0"/>
                <a:cs typeface="Arial" panose="020B0604020202020204" pitchFamily="34" charset="0"/>
              </a:rPr>
              <a:t>, 20, 1645-1652.</a:t>
            </a:r>
          </a:p>
        </p:txBody>
      </p:sp>
      <p:sp>
        <p:nvSpPr>
          <p:cNvPr id="197" name="TextBox 196"/>
          <p:cNvSpPr txBox="1"/>
          <p:nvPr/>
        </p:nvSpPr>
        <p:spPr>
          <a:xfrm>
            <a:off x="13164595" y="10495324"/>
            <a:ext cx="25035662" cy="1908215"/>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GRNsight automatically generates weighted network graphs from the output produced by GRNmap.</a:t>
            </a:r>
          </a:p>
          <a:p>
            <a:endParaRPr lang="en-US"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The absolute value of the weight parameters are divided by the largest value, which distributes them between 0 and 1. Line thickness is on a linear scale with thin lines near 0 and thick lines near 1.</a:t>
            </a:r>
          </a:p>
          <a:p>
            <a:pPr marL="285750" indent="-285750">
              <a:buFont typeface="Arial" panose="020B0604020202020204" pitchFamily="34" charset="0"/>
              <a:buChar char="•"/>
            </a:pPr>
            <a:endParaRPr lang="en-US" sz="600" b="1"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Positive weights are colored magenta to indicate activation; negative weights are colored cyan to indicate repression. </a:t>
            </a:r>
            <a:r>
              <a:rPr lang="en-US" sz="2000" b="1"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Weights within 0.05 of zero are colored grey to denote negligible influence on the target gene.</a:t>
            </a:r>
          </a:p>
          <a:p>
            <a:endParaRPr lang="en-US"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The ratio between the least squares error and the theoretical minimum least squares error for each network computed. The closer the value is to one, the better GRNmap performed  in modeling the GRN.</a:t>
            </a:r>
          </a:p>
        </p:txBody>
      </p:sp>
      <p:sp>
        <p:nvSpPr>
          <p:cNvPr id="118" name="TextBox 117"/>
          <p:cNvSpPr txBox="1"/>
          <p:nvPr/>
        </p:nvSpPr>
        <p:spPr>
          <a:xfrm>
            <a:off x="38601880" y="16097912"/>
            <a:ext cx="4253649" cy="3477875"/>
          </a:xfrm>
          <a:prstGeom prst="rect">
            <a:avLst/>
          </a:prstGeom>
          <a:noFill/>
        </p:spPr>
        <p:txBody>
          <a:bodyPr wrap="square" rtlCol="0">
            <a:spAutoFit/>
          </a:bodyPr>
          <a:lstStyle/>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Variability in expression dynamics appears directly proportional to corrected </a:t>
            </a:r>
            <a:r>
              <a:rPr lang="en-US" sz="2000" b="1" i="1" dirty="0" smtClean="0">
                <a:latin typeface="Arial" panose="020B0604020202020204" pitchFamily="34" charset="0"/>
                <a:cs typeface="Arial" panose="020B0604020202020204" pitchFamily="34" charset="0"/>
              </a:rPr>
              <a:t>p</a:t>
            </a:r>
            <a:r>
              <a:rPr lang="en-US" sz="2000" b="1" dirty="0" smtClean="0">
                <a:latin typeface="Arial" panose="020B0604020202020204" pitchFamily="34" charset="0"/>
                <a:cs typeface="Arial" panose="020B0604020202020204" pitchFamily="34" charset="0"/>
              </a:rPr>
              <a:t>-values.</a:t>
            </a:r>
          </a:p>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Ordering the transcription factors as they appear in the motif suggests a sequential response of these genes to cold shock.</a:t>
            </a:r>
            <a:endParaRPr lang="en-US" sz="2000" b="1" dirty="0">
              <a:latin typeface="Arial" panose="020B0604020202020204" pitchFamily="34" charset="0"/>
              <a:cs typeface="Arial" panose="020B0604020202020204" pitchFamily="34" charset="0"/>
            </a:endParaRPr>
          </a:p>
        </p:txBody>
      </p:sp>
      <p:graphicFrame>
        <p:nvGraphicFramePr>
          <p:cNvPr id="119" name="Table 118"/>
          <p:cNvGraphicFramePr>
            <a:graphicFrameLocks noGrp="1"/>
          </p:cNvGraphicFramePr>
          <p:nvPr>
            <p:extLst>
              <p:ext uri="{D42A27DB-BD31-4B8C-83A1-F6EECF244321}">
                <p14:modId xmlns:p14="http://schemas.microsoft.com/office/powerpoint/2010/main" val="1454494183"/>
              </p:ext>
            </p:extLst>
          </p:nvPr>
        </p:nvGraphicFramePr>
        <p:xfrm>
          <a:off x="39008588" y="10222374"/>
          <a:ext cx="3721198" cy="2111367"/>
        </p:xfrm>
        <a:graphic>
          <a:graphicData uri="http://schemas.openxmlformats.org/drawingml/2006/table">
            <a:tbl>
              <a:tblPr firstRow="1" bandRow="1">
                <a:tableStyleId>{5940675A-B579-460E-94D1-54222C63F5DA}</a:tableStyleId>
              </a:tblPr>
              <a:tblGrid>
                <a:gridCol w="1860599"/>
                <a:gridCol w="1860599"/>
              </a:tblGrid>
              <a:tr h="265019">
                <a:tc>
                  <a:txBody>
                    <a:bodyPr/>
                    <a:lstStyle/>
                    <a:p>
                      <a:pPr algn="ctr"/>
                      <a:r>
                        <a:rPr lang="en-US" sz="1400" b="1" dirty="0" smtClean="0">
                          <a:latin typeface="Arial" panose="020B0604020202020204" pitchFamily="34" charset="0"/>
                          <a:cs typeface="Arial" panose="020B0604020202020204" pitchFamily="34" charset="0"/>
                        </a:rPr>
                        <a:t>Network</a:t>
                      </a:r>
                      <a:endParaRPr lang="en-US" sz="1400" b="1"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Arial" panose="020B0604020202020204" pitchFamily="34" charset="0"/>
                          <a:cs typeface="Arial" panose="020B0604020202020204" pitchFamily="34" charset="0"/>
                        </a:rPr>
                        <a:t>LSE:minLSE ratio</a:t>
                      </a:r>
                      <a:endParaRPr lang="en-US" sz="1400" b="1"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dirty="0" smtClean="0">
                          <a:latin typeface="Arial" panose="020B0604020202020204" pitchFamily="34" charset="0"/>
                          <a:cs typeface="Arial" panose="020B0604020202020204" pitchFamily="34" charset="0"/>
                        </a:rPr>
                        <a:t>db1</a:t>
                      </a:r>
                      <a:endParaRPr lang="en-US" sz="1400" b="1"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1.4206</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db2</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1.3580</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db3</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1.4100</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db4</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2194560" rtl="0" eaLnBrk="1" fontAlgn="auto" latinLnBrk="0" hangingPunct="1">
                        <a:lnSpc>
                          <a:spcPct val="100000"/>
                        </a:lnSpc>
                        <a:spcBef>
                          <a:spcPts val="0"/>
                        </a:spcBef>
                        <a:spcAft>
                          <a:spcPts val="0"/>
                        </a:spcAft>
                        <a:buClrTx/>
                        <a:buSzTx/>
                        <a:buFontTx/>
                        <a:buNone/>
                        <a:tabLst/>
                        <a:defRPr/>
                      </a:pPr>
                      <a:r>
                        <a:rPr lang="is-IS" sz="1400" u="none" strike="noStrike" dirty="0" smtClean="0">
                          <a:effectLst/>
                          <a:latin typeface="Arial" panose="020B0604020202020204" pitchFamily="34" charset="0"/>
                          <a:cs typeface="Arial" panose="020B0604020202020204" pitchFamily="34" charset="0"/>
                        </a:rPr>
                        <a:t>1.3000</a:t>
                      </a:r>
                      <a:endParaRPr lang="is-IS" sz="1400" b="0" i="0" u="none" strike="noStrike" dirty="0" smtClean="0">
                        <a:solidFill>
                          <a:srgbClr val="000000"/>
                        </a:solidFill>
                        <a:effectLst/>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db5</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2194560" rtl="0" eaLnBrk="1" fontAlgn="auto" latinLnBrk="0" hangingPunct="1">
                        <a:lnSpc>
                          <a:spcPct val="100000"/>
                        </a:lnSpc>
                        <a:spcBef>
                          <a:spcPts val="0"/>
                        </a:spcBef>
                        <a:spcAft>
                          <a:spcPts val="0"/>
                        </a:spcAft>
                        <a:buClrTx/>
                        <a:buSzTx/>
                        <a:buFontTx/>
                        <a:buNone/>
                        <a:tabLst/>
                        <a:defRPr/>
                      </a:pPr>
                      <a:r>
                        <a:rPr lang="is-IS" sz="1400" u="none" strike="noStrike" dirty="0" smtClean="0">
                          <a:effectLst/>
                          <a:latin typeface="Arial" panose="020B0604020202020204" pitchFamily="34" charset="0"/>
                          <a:cs typeface="Arial" panose="020B0604020202020204" pitchFamily="34" charset="0"/>
                        </a:rPr>
                        <a:t>1.4263</a:t>
                      </a:r>
                      <a:endParaRPr lang="is-IS" sz="1400" b="0" i="0" u="none" strike="noStrike" dirty="0" smtClean="0">
                        <a:solidFill>
                          <a:srgbClr val="000000"/>
                        </a:solidFill>
                        <a:effectLst/>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marL="0" marR="0" indent="0" algn="ctr" defTabSz="2194560" rtl="0" eaLnBrk="1" fontAlgn="auto" latinLnBrk="0" hangingPunct="1">
                        <a:lnSpc>
                          <a:spcPct val="100000"/>
                        </a:lnSpc>
                        <a:spcBef>
                          <a:spcPts val="0"/>
                        </a:spcBef>
                        <a:spcAft>
                          <a:spcPts val="0"/>
                        </a:spcAft>
                        <a:buClrTx/>
                        <a:buSzTx/>
                        <a:buFontTx/>
                        <a:buNone/>
                        <a:tabLst/>
                        <a:defRPr/>
                      </a:pPr>
                      <a:r>
                        <a:rPr lang="en-US" sz="1400" u="none" dirty="0" smtClean="0">
                          <a:latin typeface="Arial" panose="020B0604020202020204" pitchFamily="34" charset="0"/>
                          <a:cs typeface="Arial" panose="020B0604020202020204" pitchFamily="34" charset="0"/>
                        </a:rPr>
                        <a:t>db6</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s-IS" sz="1400" u="none" strike="noStrike" dirty="0" smtClean="0">
                          <a:effectLst/>
                          <a:latin typeface="Arial" panose="020B0604020202020204" pitchFamily="34" charset="0"/>
                          <a:cs typeface="Arial" panose="020B0604020202020204" pitchFamily="34" charset="0"/>
                        </a:rPr>
                        <a:t>1.3973</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TextBox 3"/>
          <p:cNvSpPr txBox="1"/>
          <p:nvPr/>
        </p:nvSpPr>
        <p:spPr>
          <a:xfrm>
            <a:off x="43724888" y="3930555"/>
            <a:ext cx="184666" cy="1415772"/>
          </a:xfrm>
          <a:prstGeom prst="rect">
            <a:avLst/>
          </a:prstGeom>
          <a:noFill/>
        </p:spPr>
        <p:txBody>
          <a:bodyPr wrap="none" rtlCol="0">
            <a:spAutoFit/>
          </a:bodyPr>
          <a:lstStyle/>
          <a:p>
            <a:endParaRPr lang="en-US" dirty="0"/>
          </a:p>
        </p:txBody>
      </p:sp>
      <p:grpSp>
        <p:nvGrpSpPr>
          <p:cNvPr id="129" name="Group 128"/>
          <p:cNvGrpSpPr/>
          <p:nvPr/>
        </p:nvGrpSpPr>
        <p:grpSpPr>
          <a:xfrm>
            <a:off x="22998814" y="6872040"/>
            <a:ext cx="5445061" cy="3072566"/>
            <a:chOff x="3925601" y="1582215"/>
            <a:chExt cx="3428996" cy="1933891"/>
          </a:xfrm>
        </p:grpSpPr>
        <p:pic>
          <p:nvPicPr>
            <p:cNvPr id="130" name="Picture 129"/>
            <p:cNvPicPr>
              <a:picLocks noChangeAspect="1"/>
            </p:cNvPicPr>
            <p:nvPr/>
          </p:nvPicPr>
          <p:blipFill rotWithShape="1">
            <a:blip r:embed="rId9">
              <a:extLst>
                <a:ext uri="{28A0092B-C50C-407E-A947-70E740481C1C}">
                  <a14:useLocalDpi xmlns:a14="http://schemas.microsoft.com/office/drawing/2010/main" val="0"/>
                </a:ext>
              </a:extLst>
            </a:blip>
            <a:srcRect l="2719" t="6636" r="6209" b="11588"/>
            <a:stretch/>
          </p:blipFill>
          <p:spPr>
            <a:xfrm>
              <a:off x="3925601" y="1582215"/>
              <a:ext cx="3428996" cy="1933891"/>
            </a:xfrm>
            <a:prstGeom prst="rect">
              <a:avLst/>
            </a:prstGeom>
          </p:spPr>
        </p:pic>
        <p:sp>
          <p:nvSpPr>
            <p:cNvPr id="131" name="Rectangle 130"/>
            <p:cNvSpPr/>
            <p:nvPr/>
          </p:nvSpPr>
          <p:spPr>
            <a:xfrm>
              <a:off x="6321543" y="2024618"/>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7005630" y="162228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3993354" y="244200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3990975" y="3374419"/>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28355782" y="6646594"/>
            <a:ext cx="4991028" cy="3298110"/>
            <a:chOff x="105638" y="4436510"/>
            <a:chExt cx="3429000" cy="2265062"/>
          </a:xfrm>
        </p:grpSpPr>
        <p:pic>
          <p:nvPicPr>
            <p:cNvPr id="136" name="Content Placeholder 6" descr="dGLN3 Network--Weighted.png"/>
            <p:cNvPicPr>
              <a:picLocks noChangeAspect="1"/>
            </p:cNvPicPr>
            <p:nvPr/>
          </p:nvPicPr>
          <p:blipFill rotWithShape="1">
            <a:blip r:embed="rId10">
              <a:extLst>
                <a:ext uri="{28A0092B-C50C-407E-A947-70E740481C1C}">
                  <a14:useLocalDpi xmlns:a14="http://schemas.microsoft.com/office/drawing/2010/main" val="0"/>
                </a:ext>
              </a:extLst>
            </a:blip>
            <a:srcRect l="8945" t="4033" b="1060"/>
            <a:stretch/>
          </p:blipFill>
          <p:spPr>
            <a:xfrm>
              <a:off x="105638" y="4436510"/>
              <a:ext cx="3429000" cy="2265062"/>
            </a:xfrm>
            <a:prstGeom prst="rect">
              <a:avLst/>
            </a:prstGeom>
          </p:spPr>
        </p:pic>
        <p:sp>
          <p:nvSpPr>
            <p:cNvPr id="137" name="Rectangle 136"/>
            <p:cNvSpPr/>
            <p:nvPr/>
          </p:nvSpPr>
          <p:spPr>
            <a:xfrm>
              <a:off x="3189493" y="4587482"/>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2577512" y="5067800"/>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172155" y="5553023"/>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41275" y="646742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14012983" y="13231937"/>
            <a:ext cx="5299573" cy="6494484"/>
            <a:chOff x="14012983" y="13231937"/>
            <a:chExt cx="5299573" cy="6494484"/>
          </a:xfrm>
        </p:grpSpPr>
        <p:grpSp>
          <p:nvGrpSpPr>
            <p:cNvPr id="9" name="Group 8"/>
            <p:cNvGrpSpPr/>
            <p:nvPr/>
          </p:nvGrpSpPr>
          <p:grpSpPr>
            <a:xfrm>
              <a:off x="14012983" y="13231937"/>
              <a:ext cx="5299573" cy="6494484"/>
              <a:chOff x="26342717" y="13399259"/>
              <a:chExt cx="5299573" cy="6494484"/>
            </a:xfrm>
          </p:grpSpPr>
          <p:pic>
            <p:nvPicPr>
              <p:cNvPr id="144" name="Picture 1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342717" y="13883720"/>
                <a:ext cx="2645664" cy="1984248"/>
              </a:xfrm>
              <a:prstGeom prst="rect">
                <a:avLst/>
              </a:prstGeom>
            </p:spPr>
          </p:pic>
          <p:sp>
            <p:nvSpPr>
              <p:cNvPr id="151" name="TextBox 150"/>
              <p:cNvSpPr txBox="1"/>
              <p:nvPr/>
            </p:nvSpPr>
            <p:spPr>
              <a:xfrm>
                <a:off x="27629299" y="13399259"/>
                <a:ext cx="2793771" cy="461665"/>
              </a:xfrm>
              <a:prstGeom prst="rect">
                <a:avLst/>
              </a:prstGeom>
              <a:noFill/>
              <a:ln>
                <a:noFill/>
              </a:ln>
            </p:spPr>
            <p:txBody>
              <a:bodyPr wrap="square" rtlCol="0">
                <a:spAutoFit/>
              </a:bodyPr>
              <a:lstStyle/>
              <a:p>
                <a:pPr algn="ctr"/>
                <a:r>
                  <a:rPr lang="en-US" sz="2400" b="1" u="sng" dirty="0" smtClean="0">
                    <a:latin typeface="Arial"/>
                    <a:cs typeface="Arial"/>
                  </a:rPr>
                  <a:t>HMO1</a:t>
                </a:r>
                <a:endParaRPr lang="en-US" sz="2000" b="1" dirty="0" smtClean="0">
                  <a:latin typeface="Arial"/>
                  <a:cs typeface="Arial"/>
                </a:endParaRPr>
              </a:p>
            </p:txBody>
          </p:sp>
          <p:pic>
            <p:nvPicPr>
              <p:cNvPr id="156" name="Picture 15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996626" y="13883720"/>
                <a:ext cx="2645664" cy="1984248"/>
              </a:xfrm>
              <a:prstGeom prst="rect">
                <a:avLst/>
              </a:prstGeom>
            </p:spPr>
          </p:pic>
          <p:pic>
            <p:nvPicPr>
              <p:cNvPr id="163" name="Picture 16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342717" y="15867968"/>
                <a:ext cx="2645664" cy="1984248"/>
              </a:xfrm>
              <a:prstGeom prst="rect">
                <a:avLst/>
              </a:prstGeom>
            </p:spPr>
          </p:pic>
          <p:pic>
            <p:nvPicPr>
              <p:cNvPr id="168" name="Picture 167" descr="HMO1.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996626" y="15867968"/>
                <a:ext cx="2645664" cy="1984248"/>
              </a:xfrm>
              <a:prstGeom prst="rect">
                <a:avLst/>
              </a:prstGeom>
            </p:spPr>
          </p:pic>
          <p:pic>
            <p:nvPicPr>
              <p:cNvPr id="172" name="Picture 171" descr="HMO1.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342717" y="17909495"/>
                <a:ext cx="2645663" cy="1984248"/>
              </a:xfrm>
              <a:prstGeom prst="rect">
                <a:avLst/>
              </a:prstGeom>
            </p:spPr>
          </p:pic>
          <p:pic>
            <p:nvPicPr>
              <p:cNvPr id="175" name="Picture 174" descr="HMO1.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976250" y="17879970"/>
                <a:ext cx="2645664" cy="1984248"/>
              </a:xfrm>
              <a:prstGeom prst="rect">
                <a:avLst/>
              </a:prstGeom>
            </p:spPr>
          </p:pic>
        </p:grpSp>
        <p:sp>
          <p:nvSpPr>
            <p:cNvPr id="219" name="TextBox 218"/>
            <p:cNvSpPr txBox="1"/>
            <p:nvPr/>
          </p:nvSpPr>
          <p:spPr>
            <a:xfrm>
              <a:off x="14701678" y="13626703"/>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22" name="TextBox 221"/>
            <p:cNvSpPr txBox="1"/>
            <p:nvPr/>
          </p:nvSpPr>
          <p:spPr>
            <a:xfrm>
              <a:off x="14499198" y="15577167"/>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db3</a:t>
              </a:r>
              <a:endParaRPr lang="en-US" sz="1000" b="1" dirty="0">
                <a:latin typeface="Arial" panose="020B0604020202020204" pitchFamily="34" charset="0"/>
                <a:cs typeface="Arial" panose="020B0604020202020204" pitchFamily="34" charset="0"/>
              </a:endParaRPr>
            </a:p>
          </p:txBody>
        </p:sp>
        <p:sp>
          <p:nvSpPr>
            <p:cNvPr id="223" name="TextBox 222"/>
            <p:cNvSpPr txBox="1"/>
            <p:nvPr/>
          </p:nvSpPr>
          <p:spPr>
            <a:xfrm>
              <a:off x="17151752" y="15574410"/>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db4</a:t>
              </a:r>
              <a:endParaRPr lang="en-US" sz="1000" b="1" dirty="0">
                <a:latin typeface="Arial" panose="020B0604020202020204" pitchFamily="34" charset="0"/>
                <a:cs typeface="Arial" panose="020B0604020202020204" pitchFamily="34" charset="0"/>
              </a:endParaRPr>
            </a:p>
          </p:txBody>
        </p:sp>
        <p:sp>
          <p:nvSpPr>
            <p:cNvPr id="224" name="TextBox 223"/>
            <p:cNvSpPr txBox="1"/>
            <p:nvPr/>
          </p:nvSpPr>
          <p:spPr>
            <a:xfrm>
              <a:off x="14475226" y="17623212"/>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db5</a:t>
              </a:r>
              <a:endParaRPr lang="en-US" sz="1000" b="1" dirty="0">
                <a:latin typeface="Arial" panose="020B0604020202020204" pitchFamily="34" charset="0"/>
                <a:cs typeface="Arial" panose="020B0604020202020204" pitchFamily="34" charset="0"/>
              </a:endParaRPr>
            </a:p>
          </p:txBody>
        </p:sp>
        <p:sp>
          <p:nvSpPr>
            <p:cNvPr id="225" name="TextBox 224"/>
            <p:cNvSpPr txBox="1"/>
            <p:nvPr/>
          </p:nvSpPr>
          <p:spPr>
            <a:xfrm>
              <a:off x="17149893" y="17641921"/>
              <a:ext cx="1244508" cy="200055"/>
            </a:xfrm>
            <a:prstGeom prst="rect">
              <a:avLst/>
            </a:prstGeom>
            <a:solidFill>
              <a:schemeClr val="bg1"/>
            </a:solidFill>
          </p:spPr>
          <p:txBody>
            <a:bodyPr wrap="square" bIns="0" rtlCol="0">
              <a:spAutoFit/>
            </a:bodyPr>
            <a:lstStyle/>
            <a:p>
              <a:pPr algn="ctr"/>
              <a:r>
                <a:rPr lang="en-US" sz="1000" b="1" dirty="0" smtClean="0">
                  <a:latin typeface="Arial"/>
                  <a:cs typeface="Arial"/>
                </a:rPr>
                <a:t>db6</a:t>
              </a:r>
              <a:endParaRPr lang="en-US" sz="1000" b="1" dirty="0">
                <a:latin typeface="Arial" panose="020B0604020202020204" pitchFamily="34" charset="0"/>
                <a:cs typeface="Arial" panose="020B0604020202020204" pitchFamily="34" charset="0"/>
              </a:endParaRPr>
            </a:p>
          </p:txBody>
        </p:sp>
        <p:sp>
          <p:nvSpPr>
            <p:cNvPr id="226" name="TextBox 225"/>
            <p:cNvSpPr txBox="1"/>
            <p:nvPr/>
          </p:nvSpPr>
          <p:spPr>
            <a:xfrm>
              <a:off x="17152211" y="13632499"/>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db2</a:t>
              </a:r>
              <a:endParaRPr lang="en-US" sz="1000" b="1" dirty="0">
                <a:latin typeface="Arial" panose="020B0604020202020204" pitchFamily="34" charset="0"/>
                <a:cs typeface="Arial" panose="020B0604020202020204" pitchFamily="34" charset="0"/>
              </a:endParaRPr>
            </a:p>
          </p:txBody>
        </p:sp>
      </p:grpSp>
      <p:grpSp>
        <p:nvGrpSpPr>
          <p:cNvPr id="33" name="Group 32"/>
          <p:cNvGrpSpPr/>
          <p:nvPr/>
        </p:nvGrpSpPr>
        <p:grpSpPr>
          <a:xfrm>
            <a:off x="26512250" y="13233016"/>
            <a:ext cx="5150856" cy="6495412"/>
            <a:chOff x="26512250" y="13233016"/>
            <a:chExt cx="5150856" cy="6495412"/>
          </a:xfrm>
        </p:grpSpPr>
        <p:grpSp>
          <p:nvGrpSpPr>
            <p:cNvPr id="7" name="Group 6"/>
            <p:cNvGrpSpPr/>
            <p:nvPr/>
          </p:nvGrpSpPr>
          <p:grpSpPr>
            <a:xfrm>
              <a:off x="26512250" y="13233016"/>
              <a:ext cx="5150856" cy="6495412"/>
              <a:chOff x="32091263" y="13050303"/>
              <a:chExt cx="5150856" cy="6495412"/>
            </a:xfrm>
          </p:grpSpPr>
          <p:pic>
            <p:nvPicPr>
              <p:cNvPr id="146" name="Picture 14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091264" y="13565139"/>
                <a:ext cx="2645664" cy="1984248"/>
              </a:xfrm>
              <a:prstGeom prst="rect">
                <a:avLst/>
              </a:prstGeom>
            </p:spPr>
          </p:pic>
          <p:sp>
            <p:nvSpPr>
              <p:cNvPr id="153" name="TextBox 152"/>
              <p:cNvSpPr txBox="1"/>
              <p:nvPr/>
            </p:nvSpPr>
            <p:spPr>
              <a:xfrm>
                <a:off x="33268441" y="13050303"/>
                <a:ext cx="2793771" cy="461665"/>
              </a:xfrm>
              <a:prstGeom prst="rect">
                <a:avLst/>
              </a:prstGeom>
              <a:noFill/>
              <a:ln>
                <a:noFill/>
              </a:ln>
            </p:spPr>
            <p:txBody>
              <a:bodyPr wrap="square" rtlCol="0">
                <a:spAutoFit/>
              </a:bodyPr>
              <a:lstStyle/>
              <a:p>
                <a:pPr algn="ctr"/>
                <a:r>
                  <a:rPr lang="en-US" sz="2400" b="1" u="sng" dirty="0" smtClean="0">
                    <a:latin typeface="Arial"/>
                    <a:cs typeface="Arial"/>
                  </a:rPr>
                  <a:t>YHP1</a:t>
                </a:r>
                <a:endParaRPr lang="en-US" sz="2000" b="1" dirty="0" smtClean="0">
                  <a:latin typeface="Arial"/>
                  <a:cs typeface="Arial"/>
                </a:endParaRPr>
              </a:p>
            </p:txBody>
          </p:sp>
          <p:pic>
            <p:nvPicPr>
              <p:cNvPr id="160" name="Picture 15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596455" y="13565139"/>
                <a:ext cx="2645664" cy="1984248"/>
              </a:xfrm>
              <a:prstGeom prst="rect">
                <a:avLst/>
              </a:prstGeom>
            </p:spPr>
          </p:pic>
          <p:pic>
            <p:nvPicPr>
              <p:cNvPr id="165" name="Picture 16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2091263" y="15596763"/>
                <a:ext cx="2645664" cy="1984248"/>
              </a:xfrm>
              <a:prstGeom prst="rect">
                <a:avLst/>
              </a:prstGeom>
            </p:spPr>
          </p:pic>
          <p:pic>
            <p:nvPicPr>
              <p:cNvPr id="169" name="Picture 168" descr="YHP1.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596456" y="15596763"/>
                <a:ext cx="2645663" cy="1984248"/>
              </a:xfrm>
              <a:prstGeom prst="rect">
                <a:avLst/>
              </a:prstGeom>
            </p:spPr>
          </p:pic>
          <p:pic>
            <p:nvPicPr>
              <p:cNvPr id="173" name="Picture 172" descr="YHP1.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2091264" y="17561467"/>
                <a:ext cx="2645664" cy="1984248"/>
              </a:xfrm>
              <a:prstGeom prst="rect">
                <a:avLst/>
              </a:prstGeom>
            </p:spPr>
          </p:pic>
        </p:grpSp>
        <p:sp>
          <p:nvSpPr>
            <p:cNvPr id="233" name="TextBox 232"/>
            <p:cNvSpPr txBox="1"/>
            <p:nvPr/>
          </p:nvSpPr>
          <p:spPr>
            <a:xfrm>
              <a:off x="27147163" y="13631992"/>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34" name="TextBox 233"/>
            <p:cNvSpPr txBox="1"/>
            <p:nvPr/>
          </p:nvSpPr>
          <p:spPr>
            <a:xfrm>
              <a:off x="26992777" y="15777880"/>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db3</a:t>
              </a:r>
              <a:endParaRPr lang="en-US" sz="1000" b="1" dirty="0">
                <a:latin typeface="Arial" panose="020B0604020202020204" pitchFamily="34" charset="0"/>
                <a:cs typeface="Arial" panose="020B0604020202020204" pitchFamily="34" charset="0"/>
              </a:endParaRPr>
            </a:p>
          </p:txBody>
        </p:sp>
        <p:sp>
          <p:nvSpPr>
            <p:cNvPr id="235" name="TextBox 234"/>
            <p:cNvSpPr txBox="1"/>
            <p:nvPr/>
          </p:nvSpPr>
          <p:spPr>
            <a:xfrm>
              <a:off x="29497330" y="15797015"/>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db4</a:t>
              </a:r>
              <a:endParaRPr lang="en-US" sz="1000" b="1" dirty="0">
                <a:latin typeface="Arial" panose="020B0604020202020204" pitchFamily="34" charset="0"/>
                <a:cs typeface="Arial" panose="020B0604020202020204" pitchFamily="34" charset="0"/>
              </a:endParaRPr>
            </a:p>
          </p:txBody>
        </p:sp>
        <p:sp>
          <p:nvSpPr>
            <p:cNvPr id="236" name="TextBox 235"/>
            <p:cNvSpPr txBox="1"/>
            <p:nvPr/>
          </p:nvSpPr>
          <p:spPr>
            <a:xfrm>
              <a:off x="27169980" y="17715053"/>
              <a:ext cx="884633" cy="246222"/>
            </a:xfrm>
            <a:prstGeom prst="rect">
              <a:avLst/>
            </a:prstGeom>
            <a:solidFill>
              <a:schemeClr val="bg1"/>
            </a:solidFill>
          </p:spPr>
          <p:txBody>
            <a:bodyPr wrap="square" rtlCol="0">
              <a:spAutoFit/>
            </a:bodyPr>
            <a:lstStyle/>
            <a:p>
              <a:pPr algn="ctr"/>
              <a:r>
                <a:rPr lang="en-US" sz="1000" b="1" dirty="0" smtClean="0">
                  <a:latin typeface="Arial"/>
                  <a:cs typeface="Arial"/>
                </a:rPr>
                <a:t>db5</a:t>
              </a:r>
              <a:endParaRPr lang="en-US" sz="1000" b="1" dirty="0">
                <a:latin typeface="Arial" panose="020B0604020202020204" pitchFamily="34" charset="0"/>
                <a:cs typeface="Arial" panose="020B0604020202020204" pitchFamily="34" charset="0"/>
              </a:endParaRPr>
            </a:p>
          </p:txBody>
        </p:sp>
        <p:sp>
          <p:nvSpPr>
            <p:cNvPr id="238" name="TextBox 237"/>
            <p:cNvSpPr txBox="1"/>
            <p:nvPr/>
          </p:nvSpPr>
          <p:spPr>
            <a:xfrm>
              <a:off x="29495848" y="13640205"/>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db2</a:t>
              </a:r>
              <a:endParaRPr lang="en-US" sz="1000" b="1" dirty="0">
                <a:latin typeface="Arial" panose="020B0604020202020204" pitchFamily="34" charset="0"/>
                <a:cs typeface="Arial" panose="020B0604020202020204" pitchFamily="34" charset="0"/>
              </a:endParaRPr>
            </a:p>
          </p:txBody>
        </p:sp>
      </p:grpSp>
      <p:sp>
        <p:nvSpPr>
          <p:cNvPr id="239" name="TextBox 238"/>
          <p:cNvSpPr txBox="1"/>
          <p:nvPr/>
        </p:nvSpPr>
        <p:spPr>
          <a:xfrm>
            <a:off x="33200946" y="13679680"/>
            <a:ext cx="923583" cy="278696"/>
          </a:xfrm>
          <a:prstGeom prst="rect">
            <a:avLst/>
          </a:prstGeom>
          <a:solidFill>
            <a:schemeClr val="bg1"/>
          </a:solidFill>
        </p:spPr>
        <p:txBody>
          <a:bodyPr wrap="square" rtlCol="0">
            <a:spAutoFit/>
          </a:bodyPr>
          <a:lstStyle/>
          <a:p>
            <a:r>
              <a:rPr lang="en-US" sz="1000" b="1" dirty="0" smtClean="0">
                <a:latin typeface="Arial" panose="020B0604020202020204" pitchFamily="34" charset="0"/>
                <a:cs typeface="Arial" panose="020B0604020202020204" pitchFamily="34" charset="0"/>
              </a:rPr>
              <a:t>Network 1</a:t>
            </a:r>
            <a:endParaRPr lang="en-US" sz="1000" b="1" dirty="0">
              <a:latin typeface="Arial" panose="020B0604020202020204" pitchFamily="34" charset="0"/>
              <a:cs typeface="Arial" panose="020B0604020202020204" pitchFamily="34" charset="0"/>
            </a:endParaRPr>
          </a:p>
        </p:txBody>
      </p:sp>
      <p:sp>
        <p:nvSpPr>
          <p:cNvPr id="240" name="TextBox 239"/>
          <p:cNvSpPr txBox="1"/>
          <p:nvPr/>
        </p:nvSpPr>
        <p:spPr>
          <a:xfrm>
            <a:off x="32967930" y="15960427"/>
            <a:ext cx="1244508" cy="278696"/>
          </a:xfrm>
          <a:prstGeom prst="rect">
            <a:avLst/>
          </a:prstGeom>
          <a:solidFill>
            <a:schemeClr val="bg1"/>
          </a:solidFill>
        </p:spPr>
        <p:txBody>
          <a:bodyPr wrap="square" rtlCol="0">
            <a:spAutoFit/>
          </a:bodyPr>
          <a:lstStyle/>
          <a:p>
            <a:r>
              <a:rPr lang="en-US" sz="1000" b="1" dirty="0" smtClean="0">
                <a:latin typeface="Arial"/>
                <a:cs typeface="Arial"/>
              </a:rPr>
              <a:t>Network 3</a:t>
            </a:r>
            <a:endParaRPr lang="en-US" sz="1000" b="1" dirty="0">
              <a:latin typeface="Arial" panose="020B0604020202020204" pitchFamily="34" charset="0"/>
              <a:cs typeface="Arial" panose="020B0604020202020204" pitchFamily="34" charset="0"/>
            </a:endParaRPr>
          </a:p>
        </p:txBody>
      </p:sp>
      <p:sp>
        <p:nvSpPr>
          <p:cNvPr id="241" name="TextBox 240"/>
          <p:cNvSpPr txBox="1"/>
          <p:nvPr/>
        </p:nvSpPr>
        <p:spPr>
          <a:xfrm>
            <a:off x="35548515" y="15955867"/>
            <a:ext cx="1244508" cy="278696"/>
          </a:xfrm>
          <a:prstGeom prst="rect">
            <a:avLst/>
          </a:prstGeom>
          <a:solidFill>
            <a:schemeClr val="bg1"/>
          </a:solidFill>
        </p:spPr>
        <p:txBody>
          <a:bodyPr wrap="square" rtlCol="0">
            <a:spAutoFit/>
          </a:bodyPr>
          <a:lstStyle/>
          <a:p>
            <a:pPr algn="ctr"/>
            <a:r>
              <a:rPr lang="en-US" sz="1000" b="1" dirty="0" smtClean="0">
                <a:latin typeface="Arial"/>
                <a:cs typeface="Arial"/>
              </a:rPr>
              <a:t>Network 4</a:t>
            </a:r>
            <a:endParaRPr lang="en-US" sz="1000" b="1" dirty="0">
              <a:latin typeface="Arial" panose="020B0604020202020204" pitchFamily="34" charset="0"/>
              <a:cs typeface="Arial" panose="020B0604020202020204" pitchFamily="34" charset="0"/>
            </a:endParaRPr>
          </a:p>
        </p:txBody>
      </p:sp>
      <p:sp>
        <p:nvSpPr>
          <p:cNvPr id="242" name="TextBox 241"/>
          <p:cNvSpPr txBox="1"/>
          <p:nvPr/>
        </p:nvSpPr>
        <p:spPr>
          <a:xfrm>
            <a:off x="33133614" y="18173407"/>
            <a:ext cx="884633" cy="278380"/>
          </a:xfrm>
          <a:prstGeom prst="rect">
            <a:avLst/>
          </a:prstGeom>
          <a:solidFill>
            <a:schemeClr val="bg1"/>
          </a:solidFill>
        </p:spPr>
        <p:txBody>
          <a:bodyPr wrap="square" rtlCol="0">
            <a:spAutoFit/>
          </a:bodyPr>
          <a:lstStyle/>
          <a:p>
            <a:pPr algn="ctr"/>
            <a:r>
              <a:rPr lang="en-US" sz="1000" b="1" dirty="0" smtClean="0">
                <a:latin typeface="Arial"/>
                <a:cs typeface="Arial"/>
              </a:rPr>
              <a:t>Network 5</a:t>
            </a:r>
            <a:endParaRPr lang="en-US" sz="1000" b="1" dirty="0">
              <a:latin typeface="Arial" panose="020B0604020202020204" pitchFamily="34" charset="0"/>
              <a:cs typeface="Arial" panose="020B0604020202020204" pitchFamily="34" charset="0"/>
            </a:endParaRPr>
          </a:p>
        </p:txBody>
      </p:sp>
      <p:sp>
        <p:nvSpPr>
          <p:cNvPr id="243" name="TextBox 242"/>
          <p:cNvSpPr txBox="1"/>
          <p:nvPr/>
        </p:nvSpPr>
        <p:spPr>
          <a:xfrm>
            <a:off x="35603222" y="13635277"/>
            <a:ext cx="1244508" cy="278696"/>
          </a:xfrm>
          <a:prstGeom prst="rect">
            <a:avLst/>
          </a:prstGeom>
          <a:solidFill>
            <a:schemeClr val="bg1"/>
          </a:solidFill>
        </p:spPr>
        <p:txBody>
          <a:bodyPr wrap="square" rtlCol="0">
            <a:spAutoFit/>
          </a:bodyPr>
          <a:lstStyle/>
          <a:p>
            <a:r>
              <a:rPr lang="en-US" sz="1000" b="1" dirty="0" smtClean="0">
                <a:latin typeface="Arial"/>
                <a:cs typeface="Arial"/>
              </a:rPr>
              <a:t>Network 2</a:t>
            </a:r>
            <a:endParaRPr lang="en-US" sz="1000" b="1" dirty="0">
              <a:latin typeface="Arial" panose="020B0604020202020204" pitchFamily="34" charset="0"/>
              <a:cs typeface="Arial" panose="020B0604020202020204" pitchFamily="34" charset="0"/>
            </a:endParaRPr>
          </a:p>
        </p:txBody>
      </p:sp>
      <p:grpSp>
        <p:nvGrpSpPr>
          <p:cNvPr id="27" name="Group 26"/>
          <p:cNvGrpSpPr/>
          <p:nvPr/>
        </p:nvGrpSpPr>
        <p:grpSpPr>
          <a:xfrm>
            <a:off x="11506451" y="23909453"/>
            <a:ext cx="1375383" cy="4679254"/>
            <a:chOff x="11601987" y="25444349"/>
            <a:chExt cx="1375383" cy="4679254"/>
          </a:xfrm>
        </p:grpSpPr>
        <p:pic>
          <p:nvPicPr>
            <p:cNvPr id="25" name="Picture 2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16200000">
              <a:off x="10236613" y="27635086"/>
              <a:ext cx="4086796" cy="304843"/>
            </a:xfrm>
            <a:prstGeom prst="rect">
              <a:avLst/>
            </a:prstGeom>
          </p:spPr>
        </p:pic>
        <p:sp>
          <p:nvSpPr>
            <p:cNvPr id="26" name="TextBox 25"/>
            <p:cNvSpPr txBox="1"/>
            <p:nvPr/>
          </p:nvSpPr>
          <p:spPr>
            <a:xfrm>
              <a:off x="11609948" y="25444349"/>
              <a:ext cx="1367422" cy="276999"/>
            </a:xfrm>
            <a:prstGeom prst="rect">
              <a:avLst/>
            </a:prstGeom>
            <a:noFill/>
          </p:spPr>
          <p:txBody>
            <a:bodyPr wrap="square" rtlCol="0">
              <a:spAutoFit/>
            </a:bodyPr>
            <a:lstStyle/>
            <a:p>
              <a:pPr algn="ctr"/>
              <a:r>
                <a:rPr lang="en-US" sz="1200" b="1" dirty="0" smtClean="0">
                  <a:latin typeface="Arial" panose="020B0604020202020204" pitchFamily="34" charset="0"/>
                  <a:cs typeface="Arial" panose="020B0604020202020204" pitchFamily="34" charset="0"/>
                </a:rPr>
                <a:t>Maximum: 1</a:t>
              </a:r>
              <a:endParaRPr lang="en-US" sz="1200" b="1" dirty="0">
                <a:latin typeface="Arial" panose="020B0604020202020204" pitchFamily="34" charset="0"/>
                <a:cs typeface="Arial" panose="020B0604020202020204" pitchFamily="34" charset="0"/>
              </a:endParaRPr>
            </a:p>
          </p:txBody>
        </p:sp>
        <p:sp>
          <p:nvSpPr>
            <p:cNvPr id="262" name="TextBox 261"/>
            <p:cNvSpPr txBox="1"/>
            <p:nvPr/>
          </p:nvSpPr>
          <p:spPr>
            <a:xfrm>
              <a:off x="11601987" y="29846604"/>
              <a:ext cx="1367422" cy="276999"/>
            </a:xfrm>
            <a:prstGeom prst="rect">
              <a:avLst/>
            </a:prstGeom>
            <a:noFill/>
          </p:spPr>
          <p:txBody>
            <a:bodyPr wrap="square" rtlCol="0">
              <a:spAutoFit/>
            </a:bodyPr>
            <a:lstStyle/>
            <a:p>
              <a:pPr algn="ctr"/>
              <a:r>
                <a:rPr lang="en-US" sz="1200" b="1" dirty="0" smtClean="0">
                  <a:latin typeface="Arial" panose="020B0604020202020204" pitchFamily="34" charset="0"/>
                  <a:cs typeface="Arial" panose="020B0604020202020204" pitchFamily="34" charset="0"/>
                </a:rPr>
                <a:t>Minimum : -1</a:t>
              </a:r>
              <a:endParaRPr lang="en-US" sz="1200" b="1" dirty="0">
                <a:latin typeface="Arial" panose="020B0604020202020204" pitchFamily="34" charset="0"/>
                <a:cs typeface="Arial" panose="020B0604020202020204" pitchFamily="34" charset="0"/>
              </a:endParaRPr>
            </a:p>
          </p:txBody>
        </p:sp>
      </p:grpSp>
      <p:sp>
        <p:nvSpPr>
          <p:cNvPr id="263" name="TextBox 262"/>
          <p:cNvSpPr txBox="1"/>
          <p:nvPr/>
        </p:nvSpPr>
        <p:spPr>
          <a:xfrm>
            <a:off x="636105" y="30044924"/>
            <a:ext cx="12237767" cy="2523768"/>
          </a:xfrm>
          <a:prstGeom prst="rect">
            <a:avLst/>
          </a:prstGeom>
          <a:noFill/>
        </p:spPr>
        <p:txBody>
          <a:bodyPr wrap="square" rtlCol="0">
            <a:spAutoFit/>
          </a:bodyPr>
          <a:lstStyle/>
          <a:p>
            <a:pPr marL="341313" indent="-341313"/>
            <a:endParaRPr lang="en-US" sz="2000" b="1" dirty="0" smtClean="0">
              <a:latin typeface="Arial" panose="020B0604020202020204" pitchFamily="34" charset="0"/>
              <a:cs typeface="Arial" panose="020B0604020202020204" pitchFamily="34" charset="0"/>
            </a:endParaRPr>
          </a:p>
          <a:p>
            <a:pPr marL="341313" indent="-341313"/>
            <a:endParaRPr lang="en-US" sz="20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Regulatory relationships are written as regulator-&gt;target.</a:t>
            </a:r>
          </a:p>
          <a:p>
            <a:endParaRPr lang="en-US" sz="6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Regulatory weights </a:t>
            </a:r>
            <a:r>
              <a:rPr lang="en-US" sz="2000" b="1" dirty="0" smtClean="0">
                <a:latin typeface="Arial" panose="020B0604020202020204" pitchFamily="34" charset="0"/>
                <a:cs typeface="Arial" panose="020B0604020202020204" pitchFamily="34" charset="0"/>
              </a:rPr>
              <a:t>were </a:t>
            </a:r>
            <a:r>
              <a:rPr lang="en-US" sz="2000" b="1" dirty="0" smtClean="0">
                <a:latin typeface="Arial" panose="020B0604020202020204" pitchFamily="34" charset="0"/>
                <a:cs typeface="Arial" panose="020B0604020202020204" pitchFamily="34" charset="0"/>
              </a:rPr>
              <a:t>extracted from GRNmap and normalized to the maximum weight value present within </a:t>
            </a:r>
            <a:r>
              <a:rPr lang="en-US" sz="2000" b="1" dirty="0" smtClean="0">
                <a:latin typeface="Arial" panose="020B0604020202020204" pitchFamily="34" charset="0"/>
                <a:cs typeface="Arial" panose="020B0604020202020204" pitchFamily="34" charset="0"/>
              </a:rPr>
              <a:t>the network</a:t>
            </a:r>
            <a:r>
              <a:rPr lang="en-US" sz="2000" b="1" dirty="0" smtClean="0">
                <a:latin typeface="Arial" panose="020B0604020202020204" pitchFamily="34" charset="0"/>
                <a:cs typeface="Arial" panose="020B0604020202020204" pitchFamily="34" charset="0"/>
              </a:rPr>
              <a:t>s.</a:t>
            </a:r>
            <a:endParaRPr lang="en-US" sz="2000" b="1" dirty="0" smtClean="0">
              <a:latin typeface="Arial" panose="020B0604020202020204" pitchFamily="34" charset="0"/>
              <a:cs typeface="Arial" panose="020B0604020202020204" pitchFamily="34" charset="0"/>
            </a:endParaRPr>
          </a:p>
          <a:p>
            <a:endParaRPr lang="en-US" sz="6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Positive weight values indicate </a:t>
            </a:r>
            <a:r>
              <a:rPr lang="en-US" sz="2000" b="1" dirty="0" smtClean="0">
                <a:solidFill>
                  <a:srgbClr val="BC0000"/>
                </a:solidFill>
                <a:latin typeface="Arial" panose="020B0604020202020204" pitchFamily="34" charset="0"/>
                <a:cs typeface="Arial" panose="020B0604020202020204" pitchFamily="34" charset="0"/>
              </a:rPr>
              <a:t>activation</a:t>
            </a:r>
            <a:r>
              <a:rPr lang="en-US" sz="2000" b="1" dirty="0" smtClean="0">
                <a:latin typeface="Arial" panose="020B0604020202020204" pitchFamily="34" charset="0"/>
                <a:cs typeface="Arial" panose="020B0604020202020204" pitchFamily="34" charset="0"/>
              </a:rPr>
              <a:t>, whereas negative weight values indicate </a:t>
            </a:r>
            <a:r>
              <a:rPr lang="en-US" sz="2000" b="1" dirty="0" smtClean="0">
                <a:solidFill>
                  <a:srgbClr val="2512AE"/>
                </a:solidFill>
                <a:latin typeface="Arial" panose="020B0604020202020204" pitchFamily="34" charset="0"/>
                <a:cs typeface="Arial" panose="020B0604020202020204" pitchFamily="34" charset="0"/>
              </a:rPr>
              <a:t>repression</a:t>
            </a:r>
            <a:r>
              <a:rPr lang="en-US" sz="2000" b="1" dirty="0" smtClean="0">
                <a:latin typeface="Arial" panose="020B0604020202020204" pitchFamily="34" charset="0"/>
                <a:cs typeface="Arial" panose="020B0604020202020204" pitchFamily="34" charset="0"/>
              </a:rPr>
              <a:t>.</a:t>
            </a:r>
          </a:p>
          <a:p>
            <a:pPr marL="342900" indent="-342900">
              <a:buFont typeface="Arial"/>
              <a:buChar char="•"/>
            </a:pPr>
            <a:endParaRPr lang="en-US" sz="2000" b="1" dirty="0" smtClean="0">
              <a:latin typeface="Arial" panose="020B0604020202020204" pitchFamily="34" charset="0"/>
              <a:cs typeface="Arial" panose="020B0604020202020204" pitchFamily="34" charset="0"/>
            </a:endParaRPr>
          </a:p>
        </p:txBody>
      </p:sp>
      <p:grpSp>
        <p:nvGrpSpPr>
          <p:cNvPr id="31" name="Group 30"/>
          <p:cNvGrpSpPr/>
          <p:nvPr/>
        </p:nvGrpSpPr>
        <p:grpSpPr>
          <a:xfrm>
            <a:off x="20259410" y="13216706"/>
            <a:ext cx="5291328" cy="6550824"/>
            <a:chOff x="20259410" y="13216706"/>
            <a:chExt cx="5291328" cy="6550824"/>
          </a:xfrm>
        </p:grpSpPr>
        <p:grpSp>
          <p:nvGrpSpPr>
            <p:cNvPr id="8" name="Group 7"/>
            <p:cNvGrpSpPr/>
            <p:nvPr/>
          </p:nvGrpSpPr>
          <p:grpSpPr>
            <a:xfrm>
              <a:off x="20259410" y="13216706"/>
              <a:ext cx="5291328" cy="6550824"/>
              <a:chOff x="13438077" y="13080756"/>
              <a:chExt cx="5291328" cy="6550824"/>
            </a:xfrm>
          </p:grpSpPr>
          <p:pic>
            <p:nvPicPr>
              <p:cNvPr id="148" name="Picture 14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3438077" y="13641400"/>
                <a:ext cx="2645664" cy="1984248"/>
              </a:xfrm>
              <a:prstGeom prst="rect">
                <a:avLst/>
              </a:prstGeom>
            </p:spPr>
          </p:pic>
          <p:sp>
            <p:nvSpPr>
              <p:cNvPr id="150" name="TextBox 149"/>
              <p:cNvSpPr txBox="1"/>
              <p:nvPr/>
            </p:nvSpPr>
            <p:spPr>
              <a:xfrm>
                <a:off x="14707207" y="13080756"/>
                <a:ext cx="2793771" cy="461665"/>
              </a:xfrm>
              <a:prstGeom prst="rect">
                <a:avLst/>
              </a:prstGeom>
              <a:noFill/>
              <a:ln>
                <a:noFill/>
              </a:ln>
            </p:spPr>
            <p:txBody>
              <a:bodyPr wrap="square" rtlCol="0">
                <a:spAutoFit/>
              </a:bodyPr>
              <a:lstStyle/>
              <a:p>
                <a:pPr algn="ctr"/>
                <a:r>
                  <a:rPr lang="en-US" sz="2400" b="1" u="sng" dirty="0" smtClean="0">
                    <a:latin typeface="Arial"/>
                    <a:cs typeface="Arial"/>
                  </a:rPr>
                  <a:t>CIN5</a:t>
                </a:r>
              </a:p>
            </p:txBody>
          </p:sp>
          <p:pic>
            <p:nvPicPr>
              <p:cNvPr id="154" name="Picture 1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6083741" y="13630092"/>
                <a:ext cx="2645664" cy="1984248"/>
              </a:xfrm>
              <a:prstGeom prst="rect">
                <a:avLst/>
              </a:prstGeom>
            </p:spPr>
          </p:pic>
          <p:pic>
            <p:nvPicPr>
              <p:cNvPr id="162" name="Picture 16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438077" y="15654042"/>
                <a:ext cx="2645664" cy="1984248"/>
              </a:xfrm>
              <a:prstGeom prst="rect">
                <a:avLst/>
              </a:prstGeom>
            </p:spPr>
          </p:pic>
          <p:pic>
            <p:nvPicPr>
              <p:cNvPr id="166" name="Picture 165" descr="CIN5.jp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6083741" y="15667309"/>
                <a:ext cx="2645664" cy="1984248"/>
              </a:xfrm>
              <a:prstGeom prst="rect">
                <a:avLst/>
              </a:prstGeom>
            </p:spPr>
          </p:pic>
          <p:pic>
            <p:nvPicPr>
              <p:cNvPr id="170" name="Picture 169" descr="CIN5.jp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3438078" y="17647332"/>
                <a:ext cx="2645663" cy="1984248"/>
              </a:xfrm>
              <a:prstGeom prst="rect">
                <a:avLst/>
              </a:prstGeom>
            </p:spPr>
          </p:pic>
          <p:pic>
            <p:nvPicPr>
              <p:cNvPr id="174" name="Picture 173" descr="CIN5.jp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6083741" y="17624844"/>
                <a:ext cx="2645664" cy="1984248"/>
              </a:xfrm>
              <a:prstGeom prst="rect">
                <a:avLst/>
              </a:prstGeom>
            </p:spPr>
          </p:pic>
        </p:grpSp>
        <p:sp>
          <p:nvSpPr>
            <p:cNvPr id="227" name="TextBox 226"/>
            <p:cNvSpPr txBox="1"/>
            <p:nvPr/>
          </p:nvSpPr>
          <p:spPr>
            <a:xfrm>
              <a:off x="20909357" y="13692573"/>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28" name="TextBox 227"/>
            <p:cNvSpPr txBox="1"/>
            <p:nvPr/>
          </p:nvSpPr>
          <p:spPr>
            <a:xfrm>
              <a:off x="20738559" y="15761140"/>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db3</a:t>
              </a:r>
              <a:endParaRPr lang="en-US" sz="1000" b="1" dirty="0">
                <a:latin typeface="Arial" panose="020B0604020202020204" pitchFamily="34" charset="0"/>
                <a:cs typeface="Arial" panose="020B0604020202020204" pitchFamily="34" charset="0"/>
              </a:endParaRPr>
            </a:p>
          </p:txBody>
        </p:sp>
        <p:sp>
          <p:nvSpPr>
            <p:cNvPr id="229" name="TextBox 228"/>
            <p:cNvSpPr txBox="1"/>
            <p:nvPr/>
          </p:nvSpPr>
          <p:spPr>
            <a:xfrm>
              <a:off x="23378216" y="15783876"/>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db4</a:t>
              </a:r>
              <a:endParaRPr lang="en-US" sz="1000" b="1" dirty="0">
                <a:latin typeface="Arial" panose="020B0604020202020204" pitchFamily="34" charset="0"/>
                <a:cs typeface="Arial" panose="020B0604020202020204" pitchFamily="34" charset="0"/>
              </a:endParaRPr>
            </a:p>
          </p:txBody>
        </p:sp>
        <p:sp>
          <p:nvSpPr>
            <p:cNvPr id="269" name="TextBox 268"/>
            <p:cNvSpPr txBox="1"/>
            <p:nvPr/>
          </p:nvSpPr>
          <p:spPr>
            <a:xfrm>
              <a:off x="23545536" y="13690346"/>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db2</a:t>
              </a:r>
              <a:endParaRPr lang="en-US" sz="1000" b="1" dirty="0">
                <a:latin typeface="Arial" panose="020B0604020202020204" pitchFamily="34" charset="0"/>
                <a:cs typeface="Arial" panose="020B0604020202020204" pitchFamily="34" charset="0"/>
              </a:endParaRPr>
            </a:p>
          </p:txBody>
        </p:sp>
        <p:sp>
          <p:nvSpPr>
            <p:cNvPr id="270" name="TextBox 269"/>
            <p:cNvSpPr txBox="1"/>
            <p:nvPr/>
          </p:nvSpPr>
          <p:spPr>
            <a:xfrm>
              <a:off x="20898007" y="17699000"/>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db5</a:t>
              </a:r>
              <a:endParaRPr lang="en-US" sz="1000" b="1" dirty="0">
                <a:latin typeface="Arial" panose="020B0604020202020204" pitchFamily="34" charset="0"/>
                <a:cs typeface="Arial" panose="020B0604020202020204" pitchFamily="34" charset="0"/>
              </a:endParaRPr>
            </a:p>
          </p:txBody>
        </p:sp>
        <p:sp>
          <p:nvSpPr>
            <p:cNvPr id="271" name="TextBox 270"/>
            <p:cNvSpPr txBox="1"/>
            <p:nvPr/>
          </p:nvSpPr>
          <p:spPr>
            <a:xfrm>
              <a:off x="23541992" y="17674052"/>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db6</a:t>
              </a:r>
              <a:endParaRPr lang="en-US" sz="1000" b="1" dirty="0">
                <a:latin typeface="Arial" panose="020B0604020202020204" pitchFamily="34" charset="0"/>
                <a:cs typeface="Arial" panose="020B0604020202020204" pitchFamily="34" charset="0"/>
              </a:endParaRPr>
            </a:p>
          </p:txBody>
        </p:sp>
      </p:grpSp>
      <p:grpSp>
        <p:nvGrpSpPr>
          <p:cNvPr id="34" name="Group 33"/>
          <p:cNvGrpSpPr/>
          <p:nvPr/>
        </p:nvGrpSpPr>
        <p:grpSpPr>
          <a:xfrm>
            <a:off x="32648460" y="13225948"/>
            <a:ext cx="5171314" cy="6520057"/>
            <a:chOff x="32648460" y="13225948"/>
            <a:chExt cx="5171314" cy="6520057"/>
          </a:xfrm>
        </p:grpSpPr>
        <p:grpSp>
          <p:nvGrpSpPr>
            <p:cNvPr id="29" name="Group 28"/>
            <p:cNvGrpSpPr/>
            <p:nvPr/>
          </p:nvGrpSpPr>
          <p:grpSpPr>
            <a:xfrm>
              <a:off x="32648460" y="13225948"/>
              <a:ext cx="5171314" cy="6520057"/>
              <a:chOff x="29354084" y="13289012"/>
              <a:chExt cx="5171314" cy="6520057"/>
            </a:xfrm>
          </p:grpSpPr>
          <p:sp>
            <p:nvSpPr>
              <p:cNvPr id="217" name="TextBox 216"/>
              <p:cNvSpPr txBox="1"/>
              <p:nvPr/>
            </p:nvSpPr>
            <p:spPr>
              <a:xfrm>
                <a:off x="30759554" y="13289012"/>
                <a:ext cx="2793771" cy="461665"/>
              </a:xfrm>
              <a:prstGeom prst="rect">
                <a:avLst/>
              </a:prstGeom>
              <a:noFill/>
              <a:ln>
                <a:noFill/>
              </a:ln>
            </p:spPr>
            <p:txBody>
              <a:bodyPr wrap="square" rtlCol="0">
                <a:spAutoFit/>
              </a:bodyPr>
              <a:lstStyle/>
              <a:p>
                <a:pPr algn="ctr"/>
                <a:r>
                  <a:rPr lang="en-US" sz="2400" b="1" u="sng" dirty="0" smtClean="0">
                    <a:latin typeface="Arial"/>
                    <a:cs typeface="Arial"/>
                  </a:rPr>
                  <a:t>GLN3</a:t>
                </a:r>
                <a:endParaRPr lang="en-US" sz="2000" b="1" dirty="0" smtClean="0">
                  <a:latin typeface="Arial"/>
                  <a:cs typeface="Arial"/>
                </a:endParaRPr>
              </a:p>
            </p:txBody>
          </p:sp>
          <p:pic>
            <p:nvPicPr>
              <p:cNvPr id="247" name="Picture 24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9354084" y="13747278"/>
                <a:ext cx="2645664" cy="1984248"/>
              </a:xfrm>
              <a:prstGeom prst="rect">
                <a:avLst/>
              </a:prstGeom>
            </p:spPr>
          </p:pic>
          <p:pic>
            <p:nvPicPr>
              <p:cNvPr id="264" name="Picture 263"/>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1878838" y="13755746"/>
                <a:ext cx="2645664" cy="1984248"/>
              </a:xfrm>
              <a:prstGeom prst="rect">
                <a:avLst/>
              </a:prstGeom>
            </p:spPr>
          </p:pic>
          <p:pic>
            <p:nvPicPr>
              <p:cNvPr id="265" name="Picture 26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9355596" y="15827779"/>
                <a:ext cx="2645664" cy="1984248"/>
              </a:xfrm>
              <a:prstGeom prst="rect">
                <a:avLst/>
              </a:prstGeom>
            </p:spPr>
          </p:pic>
          <p:pic>
            <p:nvPicPr>
              <p:cNvPr id="266" name="Picture 265" descr="GLN3.jp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1875132" y="15833606"/>
                <a:ext cx="2645664" cy="1984248"/>
              </a:xfrm>
              <a:prstGeom prst="rect">
                <a:avLst/>
              </a:prstGeom>
            </p:spPr>
          </p:pic>
          <p:pic>
            <p:nvPicPr>
              <p:cNvPr id="267" name="Picture 266" descr="GLN3.jp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9355380" y="17823496"/>
                <a:ext cx="2645664" cy="1984248"/>
              </a:xfrm>
              <a:prstGeom prst="rect">
                <a:avLst/>
              </a:prstGeom>
            </p:spPr>
          </p:pic>
          <p:pic>
            <p:nvPicPr>
              <p:cNvPr id="268" name="Picture 267" descr="GLN3.jpg"/>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879734" y="17824821"/>
                <a:ext cx="2645664" cy="1984248"/>
              </a:xfrm>
              <a:prstGeom prst="rect">
                <a:avLst/>
              </a:prstGeom>
            </p:spPr>
          </p:pic>
        </p:grpSp>
        <p:sp>
          <p:nvSpPr>
            <p:cNvPr id="272" name="TextBox 271"/>
            <p:cNvSpPr txBox="1"/>
            <p:nvPr/>
          </p:nvSpPr>
          <p:spPr>
            <a:xfrm>
              <a:off x="33292168" y="13607214"/>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73" name="TextBox 272"/>
            <p:cNvSpPr txBox="1"/>
            <p:nvPr/>
          </p:nvSpPr>
          <p:spPr>
            <a:xfrm>
              <a:off x="35814421" y="13620583"/>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db2</a:t>
              </a:r>
              <a:endParaRPr lang="en-US" sz="1000" b="1" dirty="0">
                <a:latin typeface="Arial" panose="020B0604020202020204" pitchFamily="34" charset="0"/>
                <a:cs typeface="Arial" panose="020B0604020202020204" pitchFamily="34" charset="0"/>
              </a:endParaRPr>
            </a:p>
          </p:txBody>
        </p:sp>
        <p:sp>
          <p:nvSpPr>
            <p:cNvPr id="274" name="TextBox 273"/>
            <p:cNvSpPr txBox="1"/>
            <p:nvPr/>
          </p:nvSpPr>
          <p:spPr>
            <a:xfrm>
              <a:off x="33300202" y="15661277"/>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db3</a:t>
              </a:r>
              <a:endParaRPr lang="en-US" sz="1000" b="1" dirty="0">
                <a:latin typeface="Arial" panose="020B0604020202020204" pitchFamily="34" charset="0"/>
                <a:cs typeface="Arial" panose="020B0604020202020204" pitchFamily="34" charset="0"/>
              </a:endParaRPr>
            </a:p>
          </p:txBody>
        </p:sp>
        <p:sp>
          <p:nvSpPr>
            <p:cNvPr id="275" name="TextBox 274"/>
            <p:cNvSpPr txBox="1"/>
            <p:nvPr/>
          </p:nvSpPr>
          <p:spPr>
            <a:xfrm>
              <a:off x="35807942" y="15673071"/>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db4</a:t>
              </a:r>
              <a:endParaRPr lang="en-US" sz="1000" b="1" dirty="0">
                <a:latin typeface="Arial" panose="020B0604020202020204" pitchFamily="34" charset="0"/>
                <a:cs typeface="Arial" panose="020B0604020202020204" pitchFamily="34" charset="0"/>
              </a:endParaRPr>
            </a:p>
          </p:txBody>
        </p:sp>
        <p:sp>
          <p:nvSpPr>
            <p:cNvPr id="276" name="TextBox 275"/>
            <p:cNvSpPr txBox="1"/>
            <p:nvPr/>
          </p:nvSpPr>
          <p:spPr>
            <a:xfrm>
              <a:off x="33285664" y="17718988"/>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db5</a:t>
              </a:r>
              <a:endParaRPr lang="en-US" sz="1000" b="1" dirty="0">
                <a:latin typeface="Arial" panose="020B0604020202020204" pitchFamily="34" charset="0"/>
                <a:cs typeface="Arial" panose="020B0604020202020204" pitchFamily="34" charset="0"/>
              </a:endParaRPr>
            </a:p>
          </p:txBody>
        </p:sp>
        <p:sp>
          <p:nvSpPr>
            <p:cNvPr id="277" name="TextBox 276"/>
            <p:cNvSpPr txBox="1"/>
            <p:nvPr/>
          </p:nvSpPr>
          <p:spPr>
            <a:xfrm>
              <a:off x="35818161" y="17721388"/>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db6</a:t>
              </a:r>
              <a:endParaRPr lang="en-US" sz="1000" b="1" dirty="0">
                <a:latin typeface="Arial" panose="020B0604020202020204" pitchFamily="34" charset="0"/>
                <a:cs typeface="Arial" panose="020B0604020202020204" pitchFamily="34" charset="0"/>
              </a:endParaRPr>
            </a:p>
          </p:txBody>
        </p:sp>
      </p:grpSp>
      <p:pic>
        <p:nvPicPr>
          <p:cNvPr id="176" name="Picture 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4215311" y="30903508"/>
            <a:ext cx="9527932" cy="129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7" name="Picture 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3192688" y="28297328"/>
            <a:ext cx="11505885" cy="2641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3" name="TextBox 192"/>
          <p:cNvSpPr txBox="1"/>
          <p:nvPr/>
        </p:nvSpPr>
        <p:spPr>
          <a:xfrm>
            <a:off x="13164595" y="27165797"/>
            <a:ext cx="17800431" cy="1015663"/>
          </a:xfrm>
          <a:prstGeom prst="rect">
            <a:avLst/>
          </a:prstGeom>
          <a:solidFill>
            <a:schemeClr val="bg1">
              <a:lumMod val="85000"/>
            </a:schemeClr>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Multiple Regression Analysis of db1 Highlighted Parameters that Improved the Model </a:t>
            </a:r>
            <a:r>
              <a:rPr lang="en-US" sz="3000" b="1" dirty="0" smtClean="0">
                <a:latin typeface="Arial" panose="020B0604020202020204" pitchFamily="34" charset="0"/>
                <a:cs typeface="Arial" panose="020B0604020202020204" pitchFamily="34" charset="0"/>
              </a:rPr>
              <a:t>Fit</a:t>
            </a:r>
          </a:p>
          <a:p>
            <a:pPr algn="ctr"/>
            <a:r>
              <a:rPr lang="en-US" sz="3000" b="1" dirty="0" smtClean="0">
                <a:latin typeface="Arial" panose="020B0604020202020204" pitchFamily="34" charset="0"/>
                <a:cs typeface="Arial" panose="020B0604020202020204" pitchFamily="34" charset="0"/>
              </a:rPr>
              <a:t>for Individual </a:t>
            </a:r>
            <a:r>
              <a:rPr lang="en-US" sz="3000" b="1" dirty="0" smtClean="0">
                <a:latin typeface="Arial" panose="020B0604020202020204" pitchFamily="34" charset="0"/>
                <a:cs typeface="Arial" panose="020B0604020202020204" pitchFamily="34" charset="0"/>
              </a:rPr>
              <a:t>Transcription Factors </a:t>
            </a:r>
            <a:endParaRPr lang="en-US" sz="3000" b="1" dirty="0">
              <a:latin typeface="Arial" panose="020B0604020202020204" pitchFamily="34" charset="0"/>
              <a:cs typeface="Arial" panose="020B0604020202020204" pitchFamily="34" charset="0"/>
            </a:endParaRPr>
          </a:p>
        </p:txBody>
      </p:sp>
      <p:grpSp>
        <p:nvGrpSpPr>
          <p:cNvPr id="248" name="Group 247"/>
          <p:cNvGrpSpPr/>
          <p:nvPr/>
        </p:nvGrpSpPr>
        <p:grpSpPr>
          <a:xfrm>
            <a:off x="13457549" y="21477517"/>
            <a:ext cx="17254250" cy="4449351"/>
            <a:chOff x="13228949" y="21898029"/>
            <a:chExt cx="17254250" cy="4449351"/>
          </a:xfrm>
        </p:grpSpPr>
        <p:grpSp>
          <p:nvGrpSpPr>
            <p:cNvPr id="237" name="Group 236"/>
            <p:cNvGrpSpPr/>
            <p:nvPr/>
          </p:nvGrpSpPr>
          <p:grpSpPr>
            <a:xfrm>
              <a:off x="21331686" y="21898029"/>
              <a:ext cx="9151513" cy="4444196"/>
              <a:chOff x="21331686" y="21898029"/>
              <a:chExt cx="9151513" cy="4444196"/>
            </a:xfrm>
          </p:grpSpPr>
          <p:sp>
            <p:nvSpPr>
              <p:cNvPr id="15" name="TextBox 14"/>
              <p:cNvSpPr txBox="1"/>
              <p:nvPr/>
            </p:nvSpPr>
            <p:spPr>
              <a:xfrm>
                <a:off x="22239120" y="21898029"/>
                <a:ext cx="7881107" cy="523220"/>
              </a:xfrm>
              <a:prstGeom prst="rect">
                <a:avLst/>
              </a:prstGeom>
              <a:noFill/>
            </p:spPr>
            <p:txBody>
              <a:bodyPr wrap="square" rtlCol="0">
                <a:spAutoFit/>
              </a:bodyPr>
              <a:lstStyle/>
              <a:p>
                <a:pPr algn="ctr"/>
                <a:r>
                  <a:rPr lang="en-US" sz="2800" b="1" dirty="0" smtClean="0">
                    <a:latin typeface="Arial"/>
                    <a:cs typeface="Arial"/>
                  </a:rPr>
                  <a:t>Eigenvector Centrality</a:t>
                </a:r>
                <a:endParaRPr lang="en-US" sz="2800" b="1" dirty="0">
                  <a:latin typeface="Arial"/>
                  <a:cs typeface="Arial"/>
                </a:endParaRPr>
              </a:p>
            </p:txBody>
          </p:sp>
          <p:grpSp>
            <p:nvGrpSpPr>
              <p:cNvPr id="232" name="Group 231"/>
              <p:cNvGrpSpPr/>
              <p:nvPr/>
            </p:nvGrpSpPr>
            <p:grpSpPr>
              <a:xfrm>
                <a:off x="21331686" y="22261961"/>
                <a:ext cx="9151513" cy="4080264"/>
                <a:chOff x="21331686" y="22261961"/>
                <a:chExt cx="9151513" cy="4080264"/>
              </a:xfrm>
            </p:grpSpPr>
            <p:graphicFrame>
              <p:nvGraphicFramePr>
                <p:cNvPr id="191" name="Chart 190"/>
                <p:cNvGraphicFramePr>
                  <a:graphicFrameLocks/>
                </p:cNvGraphicFramePr>
                <p:nvPr>
                  <p:extLst>
                    <p:ext uri="{D42A27DB-BD31-4B8C-83A1-F6EECF244321}">
                      <p14:modId xmlns:p14="http://schemas.microsoft.com/office/powerpoint/2010/main" val="2494748537"/>
                    </p:ext>
                  </p:extLst>
                </p:nvPr>
              </p:nvGraphicFramePr>
              <p:xfrm>
                <a:off x="21331686" y="22261961"/>
                <a:ext cx="9151513" cy="3822798"/>
              </p:xfrm>
              <a:graphic>
                <a:graphicData uri="http://schemas.openxmlformats.org/drawingml/2006/chart">
                  <c:chart xmlns:c="http://schemas.openxmlformats.org/drawingml/2006/chart" xmlns:r="http://schemas.openxmlformats.org/officeDocument/2006/relationships" r:id="rId37"/>
                </a:graphicData>
              </a:graphic>
            </p:graphicFrame>
            <p:sp>
              <p:nvSpPr>
                <p:cNvPr id="167" name="TextBox 166"/>
                <p:cNvSpPr txBox="1"/>
                <p:nvPr/>
              </p:nvSpPr>
              <p:spPr>
                <a:xfrm>
                  <a:off x="29157914" y="25627324"/>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171" name="TextBox 170"/>
                <p:cNvSpPr txBox="1"/>
                <p:nvPr/>
              </p:nvSpPr>
              <p:spPr>
                <a:xfrm>
                  <a:off x="24915614" y="25634339"/>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grpSp>
        </p:grpSp>
        <p:grpSp>
          <p:nvGrpSpPr>
            <p:cNvPr id="231" name="Group 230"/>
            <p:cNvGrpSpPr/>
            <p:nvPr/>
          </p:nvGrpSpPr>
          <p:grpSpPr>
            <a:xfrm>
              <a:off x="13228949" y="21898029"/>
              <a:ext cx="8496971" cy="4449351"/>
              <a:chOff x="22297884" y="22125596"/>
              <a:chExt cx="8496971" cy="4449351"/>
            </a:xfrm>
          </p:grpSpPr>
          <p:graphicFrame>
            <p:nvGraphicFramePr>
              <p:cNvPr id="195" name="Chart 194"/>
              <p:cNvGraphicFramePr>
                <a:graphicFrameLocks/>
              </p:cNvGraphicFramePr>
              <p:nvPr>
                <p:extLst>
                  <p:ext uri="{D42A27DB-BD31-4B8C-83A1-F6EECF244321}">
                    <p14:modId xmlns:p14="http://schemas.microsoft.com/office/powerpoint/2010/main" val="2270481876"/>
                  </p:ext>
                </p:extLst>
              </p:nvPr>
            </p:nvGraphicFramePr>
            <p:xfrm>
              <a:off x="22297884" y="22489528"/>
              <a:ext cx="8496971" cy="3713080"/>
            </p:xfrm>
            <a:graphic>
              <a:graphicData uri="http://schemas.openxmlformats.org/drawingml/2006/chart">
                <c:chart xmlns:c="http://schemas.openxmlformats.org/drawingml/2006/chart" xmlns:r="http://schemas.openxmlformats.org/officeDocument/2006/relationships" r:id="rId38"/>
              </a:graphicData>
            </a:graphic>
          </p:graphicFrame>
          <p:sp>
            <p:nvSpPr>
              <p:cNvPr id="164" name="TextBox 163"/>
              <p:cNvSpPr txBox="1"/>
              <p:nvPr/>
            </p:nvSpPr>
            <p:spPr>
              <a:xfrm>
                <a:off x="22699043" y="22125596"/>
                <a:ext cx="8081631" cy="523220"/>
              </a:xfrm>
              <a:prstGeom prst="rect">
                <a:avLst/>
              </a:prstGeom>
              <a:noFill/>
            </p:spPr>
            <p:txBody>
              <a:bodyPr wrap="square" rtlCol="0">
                <a:spAutoFit/>
              </a:bodyPr>
              <a:lstStyle/>
              <a:p>
                <a:pPr algn="ctr"/>
                <a:r>
                  <a:rPr lang="en-US" sz="2800" b="1" dirty="0" smtClean="0">
                    <a:latin typeface="Arial"/>
                    <a:cs typeface="Arial"/>
                  </a:rPr>
                  <a:t>Outdegree</a:t>
                </a:r>
                <a:endParaRPr lang="en-US" sz="2800" b="1" dirty="0">
                  <a:latin typeface="Arial"/>
                  <a:cs typeface="Arial"/>
                </a:endParaRPr>
              </a:p>
            </p:txBody>
          </p:sp>
          <p:sp>
            <p:nvSpPr>
              <p:cNvPr id="199" name="TextBox 198"/>
              <p:cNvSpPr txBox="1"/>
              <p:nvPr/>
            </p:nvSpPr>
            <p:spPr>
              <a:xfrm>
                <a:off x="25684093" y="25867061"/>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00" name="TextBox 199"/>
              <p:cNvSpPr txBox="1"/>
              <p:nvPr/>
            </p:nvSpPr>
            <p:spPr>
              <a:xfrm>
                <a:off x="23772847" y="25824160"/>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grpSp>
      </p:grpSp>
      <p:sp>
        <p:nvSpPr>
          <p:cNvPr id="203" name="TextBox 202"/>
          <p:cNvSpPr txBox="1"/>
          <p:nvPr/>
        </p:nvSpPr>
        <p:spPr>
          <a:xfrm>
            <a:off x="13166035" y="25536890"/>
            <a:ext cx="17800136" cy="1415772"/>
          </a:xfrm>
          <a:prstGeom prst="rect">
            <a:avLst/>
          </a:prstGeom>
          <a:noFill/>
        </p:spPr>
        <p:txBody>
          <a:bodyPr wrap="square" rtlCol="0">
            <a:spAutoFit/>
          </a:bodyPr>
          <a:lstStyle/>
          <a:p>
            <a:pPr marL="342900" indent="-342900">
              <a:buFont typeface="Arial"/>
              <a:buChar char="•"/>
            </a:pPr>
            <a:r>
              <a:rPr lang="en-US" sz="2000" b="1" dirty="0" smtClean="0">
                <a:latin typeface="Arial" panose="020B0604020202020204" pitchFamily="34" charset="0"/>
                <a:cs typeface="Arial" panose="020B0604020202020204" pitchFamily="34" charset="0"/>
              </a:rPr>
              <a:t>Outdegree indicates the number of targets regulated by each transcription factor. The high outdegrees of Cin5 and Hmo1 indicate that these genes connect to various other points in the network outside of this motif.</a:t>
            </a:r>
          </a:p>
          <a:p>
            <a:pPr marL="342900" indent="-342900">
              <a:buFont typeface="Arial"/>
              <a:buChar char="•"/>
            </a:pPr>
            <a:endParaRPr lang="en-US" sz="6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Eigenvector centrality measures the relative influence of each transcription factor on the overall dynamics of the GRN. The latter half of this motif contains the genes Gln3 and Yhp1, which both rank among the highest influencers of their respective GRNs.</a:t>
            </a:r>
            <a:endParaRPr lang="en-US" sz="600" b="1" dirty="0" smtClean="0">
              <a:latin typeface="Arial" panose="020B0604020202020204" pitchFamily="34" charset="0"/>
              <a:cs typeface="Arial" panose="020B0604020202020204" pitchFamily="34" charset="0"/>
            </a:endParaRPr>
          </a:p>
        </p:txBody>
      </p:sp>
      <p:sp>
        <p:nvSpPr>
          <p:cNvPr id="204" name="TextBox 203"/>
          <p:cNvSpPr txBox="1"/>
          <p:nvPr/>
        </p:nvSpPr>
        <p:spPr>
          <a:xfrm>
            <a:off x="24622724" y="28181460"/>
            <a:ext cx="6340381" cy="5293757"/>
          </a:xfrm>
          <a:prstGeom prst="rect">
            <a:avLst/>
          </a:prstGeom>
          <a:noFill/>
        </p:spPr>
        <p:txBody>
          <a:bodyPr wrap="square" rtlCol="0">
            <a:spAutoFit/>
          </a:bodyPr>
          <a:lstStyle/>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Multiple regression was conducted with the mean squared error for the expression of each gene as the dependent variable.</a:t>
            </a:r>
          </a:p>
          <a:p>
            <a:endParaRPr lang="en-US" sz="6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Predictors included model parameters and graph statistics derived from the GRNs. Stepwise regression was performed via backward elimination.</a:t>
            </a:r>
          </a:p>
          <a:p>
            <a:endParaRPr lang="en-US" sz="6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Genes that were highly regulated were well modeled.</a:t>
            </a:r>
          </a:p>
          <a:p>
            <a:endParaRPr lang="en-US" sz="6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Transcription factors that remained at low concentrations were well modeled.</a:t>
            </a:r>
          </a:p>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p:txBody>
      </p:sp>
      <p:graphicFrame>
        <p:nvGraphicFramePr>
          <p:cNvPr id="214" name="Object 3"/>
          <p:cNvGraphicFramePr>
            <a:graphicFrameLocks noChangeAspect="1"/>
          </p:cNvGraphicFramePr>
          <p:nvPr>
            <p:extLst>
              <p:ext uri="{D42A27DB-BD31-4B8C-83A1-F6EECF244321}">
                <p14:modId xmlns:p14="http://schemas.microsoft.com/office/powerpoint/2010/main" val="2953993754"/>
              </p:ext>
            </p:extLst>
          </p:nvPr>
        </p:nvGraphicFramePr>
        <p:xfrm>
          <a:off x="2405542" y="19264850"/>
          <a:ext cx="3508801" cy="788004"/>
        </p:xfrm>
        <a:graphic>
          <a:graphicData uri="http://schemas.openxmlformats.org/presentationml/2006/ole">
            <mc:AlternateContent xmlns:mc="http://schemas.openxmlformats.org/markup-compatibility/2006">
              <mc:Choice xmlns:v="urn:schemas-microsoft-com:vml" Requires="v">
                <p:oleObj spid="_x0000_s2055" name="Equation" r:id="rId39" imgW="2108160" imgH="444240" progId="Equation.3">
                  <p:embed/>
                </p:oleObj>
              </mc:Choice>
              <mc:Fallback>
                <p:oleObj name="Equation" r:id="rId39" imgW="2108160" imgH="444240" progId="Equation.3">
                  <p:embed/>
                  <p:pic>
                    <p:nvPicPr>
                      <p:cNvPr id="0" name=""/>
                      <p:cNvPicPr>
                        <a:picLocks noChangeAspect="1" noChangeArrowheads="1"/>
                      </p:cNvPicPr>
                      <p:nvPr/>
                    </p:nvPicPr>
                    <p:blipFill>
                      <a:blip r:embed="rId40"/>
                      <a:srcRect/>
                      <a:stretch>
                        <a:fillRect/>
                      </a:stretch>
                    </p:blipFill>
                    <p:spPr bwMode="auto">
                      <a:xfrm>
                        <a:off x="2405542" y="19264850"/>
                        <a:ext cx="3508801" cy="788004"/>
                      </a:xfrm>
                      <a:prstGeom prst="rect">
                        <a:avLst/>
                      </a:prstGeom>
                      <a:noFill/>
                      <a:extLst/>
                    </p:spPr>
                  </p:pic>
                </p:oleObj>
              </mc:Fallback>
            </mc:AlternateContent>
          </a:graphicData>
        </a:graphic>
      </p:graphicFrame>
      <p:sp>
        <p:nvSpPr>
          <p:cNvPr id="215" name="TextBox 214"/>
          <p:cNvSpPr txBox="1"/>
          <p:nvPr/>
        </p:nvSpPr>
        <p:spPr>
          <a:xfrm>
            <a:off x="612041" y="14951255"/>
            <a:ext cx="7059997" cy="4462760"/>
          </a:xfrm>
          <a:prstGeom prst="rect">
            <a:avLst/>
          </a:prstGeom>
          <a:noFill/>
        </p:spPr>
        <p:txBody>
          <a:bodyPr wrap="square" rtlCol="0">
            <a:spAutoFit/>
          </a:bodyPr>
          <a:lstStyle/>
          <a:p>
            <a:pPr marL="285750" indent="-285750">
              <a:buFont typeface="Arial"/>
              <a:buChar char="•"/>
            </a:pPr>
            <a:r>
              <a:rPr lang="en-US" sz="2000" b="1" dirty="0" smtClean="0">
                <a:latin typeface="Arial"/>
                <a:cs typeface="Arial"/>
              </a:rPr>
              <a:t>Each transcription factor has a differential equation that models its expression over time.</a:t>
            </a:r>
          </a:p>
          <a:p>
            <a:endParaRPr lang="en-US" sz="600" b="1" dirty="0" smtClean="0">
              <a:latin typeface="Arial"/>
              <a:cs typeface="Arial"/>
            </a:endParaRPr>
          </a:p>
          <a:p>
            <a:pPr marL="285750" indent="-285750">
              <a:buFont typeface="Arial"/>
              <a:buChar char="•"/>
            </a:pPr>
            <a:r>
              <a:rPr lang="en-US" sz="2000" b="1" dirty="0" smtClean="0">
                <a:latin typeface="Arial"/>
                <a:cs typeface="Arial"/>
              </a:rPr>
              <a:t>We use a sigmoidal production function where:</a:t>
            </a:r>
          </a:p>
          <a:p>
            <a:pPr marL="806450" lvl="1" indent="-280988">
              <a:buFont typeface="Arial"/>
              <a:buChar char="•"/>
            </a:pPr>
            <a:r>
              <a:rPr lang="en-US" sz="2000" i="1" dirty="0" smtClean="0">
                <a:latin typeface="Times New Roman"/>
                <a:cs typeface="Times New Roman"/>
              </a:rPr>
              <a:t>P</a:t>
            </a:r>
            <a:r>
              <a:rPr lang="en-US" sz="2000" i="1" baseline="-25000" dirty="0" smtClean="0">
                <a:latin typeface="Times New Roman"/>
                <a:cs typeface="Times New Roman"/>
              </a:rPr>
              <a:t>i</a:t>
            </a:r>
            <a:r>
              <a:rPr lang="en-US" sz="2000" b="1" dirty="0" smtClean="0">
                <a:latin typeface="Arial"/>
                <a:cs typeface="Arial"/>
              </a:rPr>
              <a:t> is mRNA production rate for gene </a:t>
            </a:r>
            <a:r>
              <a:rPr lang="en-US" sz="2000" i="1" dirty="0">
                <a:latin typeface="Times New Roman"/>
                <a:cs typeface="Times New Roman"/>
              </a:rPr>
              <a:t>i</a:t>
            </a:r>
            <a:endParaRPr lang="en-US" sz="2000" dirty="0" smtClean="0">
              <a:latin typeface="Times New Roman"/>
              <a:cs typeface="Times New Roman"/>
            </a:endParaRPr>
          </a:p>
          <a:p>
            <a:pPr marL="806450" lvl="1" indent="-280988">
              <a:buFont typeface="Arial"/>
              <a:buChar char="•"/>
            </a:pPr>
            <a:r>
              <a:rPr lang="en-US" sz="2000" i="1" dirty="0">
                <a:latin typeface="Times New Roman"/>
                <a:cs typeface="Times New Roman"/>
              </a:rPr>
              <a:t>d</a:t>
            </a:r>
            <a:r>
              <a:rPr lang="en-US" sz="2000" i="1" baseline="-25000" dirty="0" smtClean="0">
                <a:latin typeface="Times New Roman"/>
                <a:cs typeface="Times New Roman"/>
              </a:rPr>
              <a:t>i</a:t>
            </a:r>
            <a:r>
              <a:rPr lang="en-US" sz="2000" b="1" dirty="0" smtClean="0">
                <a:latin typeface="Arial"/>
                <a:cs typeface="Arial"/>
              </a:rPr>
              <a:t> is the mRNA degradation rate for gene </a:t>
            </a:r>
            <a:r>
              <a:rPr lang="en-US" sz="2000" i="1" dirty="0" err="1" smtClean="0">
                <a:latin typeface="Times New Roman"/>
                <a:cs typeface="Times New Roman"/>
              </a:rPr>
              <a:t>i</a:t>
            </a:r>
            <a:r>
              <a:rPr lang="en-US" sz="2000" i="1" dirty="0" smtClean="0">
                <a:latin typeface="Times New Roman"/>
                <a:cs typeface="Times New Roman"/>
              </a:rPr>
              <a:t> </a:t>
            </a:r>
          </a:p>
          <a:p>
            <a:pPr marL="806450" lvl="1" indent="-280988">
              <a:buFont typeface="Arial"/>
              <a:buChar char="•"/>
            </a:pPr>
            <a:r>
              <a:rPr lang="en-US" sz="2000" i="1" dirty="0" smtClean="0">
                <a:latin typeface="Times New Roman"/>
                <a:cs typeface="Times New Roman"/>
              </a:rPr>
              <a:t>w</a:t>
            </a:r>
            <a:r>
              <a:rPr lang="en-US" sz="2000" b="1" dirty="0" smtClean="0">
                <a:latin typeface="Arial"/>
                <a:cs typeface="Arial"/>
              </a:rPr>
              <a:t> is weight term, determining the level of activation or repression of </a:t>
            </a:r>
            <a:r>
              <a:rPr lang="en-US" sz="2000" i="1" dirty="0" smtClean="0">
                <a:latin typeface="Times New Roman"/>
                <a:cs typeface="Times New Roman"/>
              </a:rPr>
              <a:t>j</a:t>
            </a:r>
            <a:r>
              <a:rPr lang="en-US" sz="2000" b="1" dirty="0" smtClean="0">
                <a:latin typeface="Arial"/>
                <a:cs typeface="Arial"/>
              </a:rPr>
              <a:t> on </a:t>
            </a:r>
            <a:r>
              <a:rPr lang="en-US" sz="2000" i="1" dirty="0">
                <a:latin typeface="Times New Roman"/>
                <a:cs typeface="Times New Roman"/>
              </a:rPr>
              <a:t>i</a:t>
            </a:r>
            <a:endParaRPr lang="en-US" sz="2000" i="1" dirty="0" smtClean="0">
              <a:latin typeface="Times New Roman"/>
              <a:cs typeface="Times New Roman"/>
            </a:endParaRPr>
          </a:p>
          <a:p>
            <a:pPr marL="806450" lvl="1" indent="-280988">
              <a:buFont typeface="Arial"/>
              <a:buChar char="•"/>
            </a:pPr>
            <a:r>
              <a:rPr lang="en-US" sz="2000" i="1" dirty="0" smtClean="0">
                <a:latin typeface="Times New Roman"/>
                <a:cs typeface="Times New Roman"/>
              </a:rPr>
              <a:t>b</a:t>
            </a:r>
            <a:r>
              <a:rPr lang="en-US" sz="2000" b="1" dirty="0" smtClean="0">
                <a:latin typeface="Arial"/>
                <a:cs typeface="Arial"/>
              </a:rPr>
              <a:t> is a unique threshold for each gene</a:t>
            </a:r>
          </a:p>
          <a:p>
            <a:pPr marL="525462" lvl="1"/>
            <a:endParaRPr lang="en-US" sz="600" b="1" dirty="0" smtClean="0">
              <a:latin typeface="Arial"/>
              <a:cs typeface="Arial"/>
            </a:endParaRPr>
          </a:p>
          <a:p>
            <a:pPr marL="342900" indent="-342900">
              <a:buFont typeface="Arial" panose="020B0604020202020204" pitchFamily="34" charset="0"/>
              <a:buChar char="•"/>
            </a:pPr>
            <a:r>
              <a:rPr lang="en-US" sz="2000" b="1" dirty="0">
                <a:latin typeface="Arial"/>
                <a:cs typeface="Arial"/>
              </a:rPr>
              <a:t>Degradation rates for each gene were derived </a:t>
            </a:r>
            <a:r>
              <a:rPr lang="en-US" sz="2000" b="1" dirty="0" smtClean="0">
                <a:latin typeface="Arial"/>
                <a:cs typeface="Arial"/>
              </a:rPr>
              <a:t>from half </a:t>
            </a:r>
            <a:r>
              <a:rPr lang="en-US" sz="2000" b="1" dirty="0">
                <a:latin typeface="Arial"/>
                <a:cs typeface="Arial"/>
              </a:rPr>
              <a:t>lives reported by </a:t>
            </a:r>
            <a:r>
              <a:rPr lang="en-US" sz="2000" b="1" dirty="0" err="1">
                <a:latin typeface="Arial"/>
                <a:cs typeface="Arial"/>
              </a:rPr>
              <a:t>Neymotin</a:t>
            </a:r>
            <a:r>
              <a:rPr lang="en-US" sz="2000" b="1" dirty="0">
                <a:latin typeface="Arial"/>
                <a:cs typeface="Arial"/>
              </a:rPr>
              <a:t> et al. (2014</a:t>
            </a:r>
            <a:r>
              <a:rPr lang="en-US" sz="2000" b="1" dirty="0" smtClean="0">
                <a:latin typeface="Arial"/>
                <a:cs typeface="Arial"/>
              </a:rPr>
              <a:t>).</a:t>
            </a:r>
            <a:endParaRPr lang="en-US" sz="600" b="1" dirty="0" smtClean="0">
              <a:latin typeface="Arial"/>
              <a:cs typeface="Arial"/>
            </a:endParaRPr>
          </a:p>
          <a:p>
            <a:endParaRPr lang="en-US" sz="600" b="1" dirty="0" smtClean="0">
              <a:latin typeface="Arial"/>
              <a:cs typeface="Arial"/>
            </a:endParaRPr>
          </a:p>
          <a:p>
            <a:pPr marL="285750" indent="-285750">
              <a:buFont typeface="Arial"/>
              <a:buChar char="•"/>
            </a:pPr>
            <a:r>
              <a:rPr lang="en-US" sz="2000" b="1" dirty="0" smtClean="0">
                <a:latin typeface="Arial"/>
                <a:cs typeface="Arial"/>
              </a:rPr>
              <a:t>The </a:t>
            </a:r>
            <a:r>
              <a:rPr lang="en-US" sz="2000" b="1" dirty="0">
                <a:latin typeface="Arial"/>
                <a:cs typeface="Arial"/>
              </a:rPr>
              <a:t>production </a:t>
            </a:r>
            <a:r>
              <a:rPr lang="en-US" sz="2000" b="1" dirty="0" smtClean="0">
                <a:latin typeface="Arial"/>
                <a:cs typeface="Arial"/>
              </a:rPr>
              <a:t>rate (</a:t>
            </a:r>
            <a:r>
              <a:rPr lang="en-US" sz="2000" i="1" dirty="0" smtClean="0">
                <a:latin typeface="Times New Roman"/>
                <a:cs typeface="Times New Roman"/>
              </a:rPr>
              <a:t>P</a:t>
            </a:r>
            <a:r>
              <a:rPr lang="en-US" sz="2000" i="1" baseline="-25000" dirty="0" smtClean="0">
                <a:latin typeface="Times New Roman"/>
                <a:cs typeface="Times New Roman"/>
              </a:rPr>
              <a:t>i</a:t>
            </a:r>
            <a:r>
              <a:rPr lang="en-US" sz="2000" b="1" dirty="0" smtClean="0">
                <a:latin typeface="Arial"/>
                <a:cs typeface="Arial"/>
              </a:rPr>
              <a:t>), weight (</a:t>
            </a:r>
            <a:r>
              <a:rPr lang="en-US" sz="2000" i="1" dirty="0" smtClean="0">
                <a:latin typeface="Times New Roman"/>
                <a:cs typeface="Times New Roman"/>
              </a:rPr>
              <a:t>w</a:t>
            </a:r>
            <a:r>
              <a:rPr lang="en-US" sz="2000" b="1" dirty="0" smtClean="0">
                <a:latin typeface="Arial"/>
                <a:cs typeface="Arial"/>
              </a:rPr>
              <a:t>), </a:t>
            </a:r>
            <a:r>
              <a:rPr lang="en-US" sz="2000" b="1" dirty="0">
                <a:latin typeface="Arial"/>
                <a:cs typeface="Arial"/>
              </a:rPr>
              <a:t>and threshold </a:t>
            </a:r>
            <a:r>
              <a:rPr lang="en-US" sz="2000" b="1" dirty="0" smtClean="0">
                <a:latin typeface="Arial"/>
                <a:cs typeface="Arial"/>
              </a:rPr>
              <a:t>(</a:t>
            </a:r>
            <a:r>
              <a:rPr lang="en-US" sz="2000" i="1" dirty="0" smtClean="0">
                <a:latin typeface="Times New Roman"/>
                <a:cs typeface="Times New Roman"/>
              </a:rPr>
              <a:t>b</a:t>
            </a:r>
            <a:r>
              <a:rPr lang="en-US" sz="2000" b="1" dirty="0" smtClean="0">
                <a:latin typeface="Arial"/>
                <a:cs typeface="Arial"/>
              </a:rPr>
              <a:t>) values </a:t>
            </a:r>
            <a:r>
              <a:rPr lang="en-US" sz="2000" b="1" dirty="0">
                <a:latin typeface="Arial"/>
                <a:cs typeface="Arial"/>
              </a:rPr>
              <a:t>were estimated from DNA microarray data using a penalized least squares </a:t>
            </a:r>
            <a:r>
              <a:rPr lang="en-US" sz="2000" b="1" dirty="0" smtClean="0">
                <a:latin typeface="Arial"/>
                <a:cs typeface="Arial"/>
              </a:rPr>
              <a:t>approach. </a:t>
            </a:r>
            <a:endParaRPr lang="en-US" sz="2000" b="1" dirty="0">
              <a:latin typeface="Arial"/>
              <a:cs typeface="Arial"/>
            </a:endParaRPr>
          </a:p>
        </p:txBody>
      </p:sp>
      <p:sp>
        <p:nvSpPr>
          <p:cNvPr id="216" name="TextBox 215"/>
          <p:cNvSpPr txBox="1"/>
          <p:nvPr/>
        </p:nvSpPr>
        <p:spPr>
          <a:xfrm>
            <a:off x="636104" y="13332237"/>
            <a:ext cx="12089295" cy="892552"/>
          </a:xfrm>
          <a:prstGeom prst="rect">
            <a:avLst/>
          </a:prstGeom>
          <a:solidFill>
            <a:srgbClr val="D9D9D9"/>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A Nonlinear Differential Equation Determined the Expression of </a:t>
            </a:r>
          </a:p>
          <a:p>
            <a:pPr algn="ctr"/>
            <a:r>
              <a:rPr lang="en-US" sz="2600" b="1" dirty="0" smtClean="0">
                <a:latin typeface="Arial" panose="020B0604020202020204" pitchFamily="34" charset="0"/>
                <a:cs typeface="Arial" panose="020B0604020202020204" pitchFamily="34" charset="0"/>
              </a:rPr>
              <a:t>Each Transcription Factor in the GRNs Over Time</a:t>
            </a:r>
          </a:p>
        </p:txBody>
      </p:sp>
      <p:sp>
        <p:nvSpPr>
          <p:cNvPr id="218" name="TextBox 217"/>
          <p:cNvSpPr txBox="1"/>
          <p:nvPr/>
        </p:nvSpPr>
        <p:spPr>
          <a:xfrm>
            <a:off x="636106" y="14269955"/>
            <a:ext cx="11833321" cy="707886"/>
          </a:xfrm>
          <a:prstGeom prst="rect">
            <a:avLst/>
          </a:prstGeom>
          <a:noFill/>
        </p:spPr>
        <p:txBody>
          <a:bodyPr wrap="square" rtlCol="0">
            <a:spAutoFit/>
          </a:bodyPr>
          <a:lstStyle/>
          <a:p>
            <a:pPr marL="285750" indent="-285750">
              <a:buFont typeface="Arial"/>
              <a:buChar char="•"/>
            </a:pPr>
            <a:r>
              <a:rPr lang="en-US" sz="2000" b="1" dirty="0" err="1" smtClean="0">
                <a:latin typeface="Arial"/>
                <a:cs typeface="Arial"/>
              </a:rPr>
              <a:t>GRNmap</a:t>
            </a:r>
            <a:r>
              <a:rPr lang="en-US" sz="2000" b="1" dirty="0" smtClean="0">
                <a:latin typeface="Arial"/>
                <a:cs typeface="Arial"/>
              </a:rPr>
              <a:t> (Gene </a:t>
            </a:r>
            <a:r>
              <a:rPr lang="en-US" sz="2000" b="1" dirty="0">
                <a:latin typeface="Arial"/>
                <a:cs typeface="Arial"/>
              </a:rPr>
              <a:t>R</a:t>
            </a:r>
            <a:r>
              <a:rPr lang="en-US" sz="2000" b="1" dirty="0" smtClean="0">
                <a:latin typeface="Arial"/>
                <a:cs typeface="Arial"/>
              </a:rPr>
              <a:t>egulatory </a:t>
            </a:r>
            <a:r>
              <a:rPr lang="en-US" sz="2000" b="1" dirty="0">
                <a:latin typeface="Arial"/>
                <a:cs typeface="Arial"/>
              </a:rPr>
              <a:t>N</a:t>
            </a:r>
            <a:r>
              <a:rPr lang="en-US" sz="2000" b="1" dirty="0" smtClean="0">
                <a:latin typeface="Arial"/>
                <a:cs typeface="Arial"/>
              </a:rPr>
              <a:t>etwork modeling and </a:t>
            </a:r>
            <a:r>
              <a:rPr lang="en-US" sz="2000" b="1" dirty="0">
                <a:latin typeface="Arial"/>
                <a:cs typeface="Arial"/>
              </a:rPr>
              <a:t>parameter estimation) </a:t>
            </a:r>
            <a:r>
              <a:rPr lang="en-US" sz="2000" b="1" dirty="0" smtClean="0">
                <a:latin typeface="Arial"/>
                <a:cs typeface="Arial"/>
              </a:rPr>
              <a:t>was used to model the dynamics of each GRN in response to cold shock (</a:t>
            </a:r>
            <a:r>
              <a:rPr lang="en-US" sz="2000" b="1" dirty="0" err="1" smtClean="0">
                <a:latin typeface="Arial"/>
                <a:cs typeface="Arial"/>
              </a:rPr>
              <a:t>Dahlquist</a:t>
            </a:r>
            <a:r>
              <a:rPr lang="en-US" sz="2000" b="1" dirty="0" smtClean="0">
                <a:latin typeface="Arial"/>
                <a:cs typeface="Arial"/>
              </a:rPr>
              <a:t> et al. 2015).</a:t>
            </a:r>
          </a:p>
        </p:txBody>
      </p:sp>
      <p:sp>
        <p:nvSpPr>
          <p:cNvPr id="220" name="TextBox 219"/>
          <p:cNvSpPr txBox="1"/>
          <p:nvPr/>
        </p:nvSpPr>
        <p:spPr>
          <a:xfrm>
            <a:off x="636104" y="20093761"/>
            <a:ext cx="12089295" cy="707886"/>
          </a:xfrm>
          <a:prstGeom prst="rect">
            <a:avLst/>
          </a:prstGeom>
          <a:noFill/>
        </p:spPr>
        <p:txBody>
          <a:bodyPr wrap="square" rtlCol="0">
            <a:spAutoFit/>
          </a:bodyPr>
          <a:lstStyle/>
          <a:p>
            <a:pPr marL="285750" indent="-285750">
              <a:buFont typeface="Arial"/>
              <a:buChar char="•"/>
            </a:pPr>
            <a:r>
              <a:rPr lang="en-US" sz="2000" b="1" dirty="0" smtClean="0">
                <a:latin typeface="Arial"/>
                <a:cs typeface="Arial"/>
              </a:rPr>
              <a:t>E represents the error between estimated values and microarray data values.</a:t>
            </a:r>
          </a:p>
          <a:p>
            <a:pPr marL="285750" indent="-285750">
              <a:buFont typeface="Arial"/>
              <a:buChar char="•"/>
            </a:pPr>
            <a:r>
              <a:rPr lang="el-GR" sz="2000" b="1" dirty="0" smtClean="0">
                <a:latin typeface="Arial" panose="020B0604020202020204" pitchFamily="34" charset="0"/>
                <a:cs typeface="Arial" panose="020B0604020202020204" pitchFamily="34" charset="0"/>
              </a:rPr>
              <a:t>θ</a:t>
            </a:r>
            <a:r>
              <a:rPr lang="en-US" sz="2000" b="1" dirty="0" smtClean="0">
                <a:latin typeface="Arial" panose="020B0604020202020204" pitchFamily="34" charset="0"/>
                <a:cs typeface="Arial" panose="020B0604020202020204" pitchFamily="34" charset="0"/>
              </a:rPr>
              <a:t> is </a:t>
            </a:r>
            <a:r>
              <a:rPr lang="en-US" sz="2000" b="1" dirty="0">
                <a:latin typeface="Arial" panose="020B0604020202020204" pitchFamily="34" charset="0"/>
                <a:cs typeface="Arial" panose="020B0604020202020204" pitchFamily="34" charset="0"/>
              </a:rPr>
              <a:t>the penalty term, which is the combined w, P, and b parameter </a:t>
            </a:r>
            <a:r>
              <a:rPr lang="en-US" sz="2000" b="1" dirty="0" smtClean="0">
                <a:latin typeface="Arial" panose="020B0604020202020204" pitchFamily="34" charset="0"/>
                <a:cs typeface="Arial" panose="020B0604020202020204" pitchFamily="34" charset="0"/>
              </a:rPr>
              <a:t>values.</a:t>
            </a:r>
            <a:endParaRPr lang="en-US" sz="2000" b="1" dirty="0">
              <a:latin typeface="Arial" panose="020B0604020202020204" pitchFamily="34" charset="0"/>
              <a:cs typeface="Arial" panose="020B0604020202020204" pitchFamily="34" charset="0"/>
            </a:endParaRPr>
          </a:p>
        </p:txBody>
      </p:sp>
      <p:grpSp>
        <p:nvGrpSpPr>
          <p:cNvPr id="221" name="Group 220"/>
          <p:cNvGrpSpPr/>
          <p:nvPr/>
        </p:nvGrpSpPr>
        <p:grpSpPr>
          <a:xfrm>
            <a:off x="7693304" y="15127248"/>
            <a:ext cx="4531257" cy="4564134"/>
            <a:chOff x="7504707" y="26415283"/>
            <a:chExt cx="4531257" cy="4564134"/>
          </a:xfrm>
        </p:grpSpPr>
        <p:graphicFrame>
          <p:nvGraphicFramePr>
            <p:cNvPr id="230" name="Object 229"/>
            <p:cNvGraphicFramePr>
              <a:graphicFrameLocks noChangeAspect="1"/>
            </p:cNvGraphicFramePr>
            <p:nvPr>
              <p:extLst>
                <p:ext uri="{D42A27DB-BD31-4B8C-83A1-F6EECF244321}">
                  <p14:modId xmlns:p14="http://schemas.microsoft.com/office/powerpoint/2010/main" val="852053550"/>
                </p:ext>
              </p:extLst>
            </p:nvPr>
          </p:nvGraphicFramePr>
          <p:xfrm>
            <a:off x="7504707" y="26415283"/>
            <a:ext cx="4531257" cy="1132815"/>
          </p:xfrm>
          <a:graphic>
            <a:graphicData uri="http://schemas.openxmlformats.org/presentationml/2006/ole">
              <mc:AlternateContent xmlns:mc="http://schemas.openxmlformats.org/markup-compatibility/2006">
                <mc:Choice xmlns:v="urn:schemas-microsoft-com:vml" Requires="v">
                  <p:oleObj spid="_x0000_s2056" name="Equation" r:id="rId41" imgW="2743200" imgH="685800" progId="Equation.3">
                    <p:embed/>
                  </p:oleObj>
                </mc:Choice>
                <mc:Fallback>
                  <p:oleObj name="Equation" r:id="rId41" imgW="2743200" imgH="685800"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504707" y="26415283"/>
                          <a:ext cx="4531257" cy="1132815"/>
                        </a:xfrm>
                        <a:prstGeom prst="rect">
                          <a:avLst/>
                        </a:prstGeom>
                        <a:noFill/>
                        <a:ln>
                          <a:noFill/>
                        </a:ln>
                        <a:extLst/>
                      </p:spPr>
                    </p:pic>
                  </p:oleObj>
                </mc:Fallback>
              </mc:AlternateContent>
            </a:graphicData>
          </a:graphic>
        </p:graphicFrame>
        <p:grpSp>
          <p:nvGrpSpPr>
            <p:cNvPr id="249" name="Group 248"/>
            <p:cNvGrpSpPr/>
            <p:nvPr/>
          </p:nvGrpSpPr>
          <p:grpSpPr>
            <a:xfrm>
              <a:off x="7756389" y="27815571"/>
              <a:ext cx="4048690" cy="3163846"/>
              <a:chOff x="7586261" y="27921901"/>
              <a:chExt cx="4048690" cy="3163846"/>
            </a:xfrm>
          </p:grpSpPr>
          <p:grpSp>
            <p:nvGrpSpPr>
              <p:cNvPr id="250" name="Group 249"/>
              <p:cNvGrpSpPr/>
              <p:nvPr/>
            </p:nvGrpSpPr>
            <p:grpSpPr>
              <a:xfrm>
                <a:off x="7586261" y="27921901"/>
                <a:ext cx="4048690" cy="3163846"/>
                <a:chOff x="7490564" y="27921901"/>
                <a:chExt cx="4048690" cy="3163846"/>
              </a:xfrm>
            </p:grpSpPr>
            <p:pic>
              <p:nvPicPr>
                <p:cNvPr id="252" name="Picture 25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490564" y="27921901"/>
                  <a:ext cx="4048690" cy="1667108"/>
                </a:xfrm>
                <a:prstGeom prst="rect">
                  <a:avLst/>
                </a:prstGeom>
              </p:spPr>
            </p:pic>
            <p:pic>
              <p:nvPicPr>
                <p:cNvPr id="253" name="Picture 252"/>
                <p:cNvPicPr>
                  <a:picLocks noChangeAspect="1"/>
                </p:cNvPicPr>
                <p:nvPr/>
              </p:nvPicPr>
              <p:blipFill rotWithShape="1">
                <a:blip r:embed="rId44">
                  <a:extLst>
                    <a:ext uri="{28A0092B-C50C-407E-A947-70E740481C1C}">
                      <a14:useLocalDpi xmlns:a14="http://schemas.microsoft.com/office/drawing/2010/main" val="0"/>
                    </a:ext>
                  </a:extLst>
                </a:blip>
                <a:srcRect t="7669"/>
                <a:stretch/>
              </p:blipFill>
              <p:spPr>
                <a:xfrm>
                  <a:off x="7538532" y="29546477"/>
                  <a:ext cx="3867690" cy="1539270"/>
                </a:xfrm>
                <a:prstGeom prst="rect">
                  <a:avLst/>
                </a:prstGeom>
              </p:spPr>
            </p:pic>
          </p:grpSp>
          <p:sp>
            <p:nvSpPr>
              <p:cNvPr id="251" name="TextBox 250"/>
              <p:cNvSpPr txBox="1"/>
              <p:nvPr/>
            </p:nvSpPr>
            <p:spPr>
              <a:xfrm>
                <a:off x="10156691" y="28466343"/>
                <a:ext cx="1241417" cy="461665"/>
              </a:xfrm>
              <a:prstGeom prst="rect">
                <a:avLst/>
              </a:prstGeom>
              <a:noFill/>
            </p:spPr>
            <p:txBody>
              <a:bodyPr wrap="square" rtlCol="0">
                <a:spAutoFit/>
              </a:bodyPr>
              <a:lstStyle/>
              <a:p>
                <a:r>
                  <a:rPr lang="en-US" sz="1200" i="1" dirty="0" smtClean="0">
                    <a:latin typeface="Arial" panose="020B0604020202020204" pitchFamily="34" charset="0"/>
                    <a:cs typeface="Arial" panose="020B0604020202020204" pitchFamily="34" charset="0"/>
                  </a:rPr>
                  <a:t>b </a:t>
                </a:r>
                <a:r>
                  <a:rPr lang="en-US" sz="1200" dirty="0" smtClean="0">
                    <a:latin typeface="Arial" panose="020B0604020202020204" pitchFamily="34" charset="0"/>
                    <a:cs typeface="Arial" panose="020B0604020202020204" pitchFamily="34" charset="0"/>
                  </a:rPr>
                  <a:t>determines threshold</a:t>
                </a:r>
                <a:endParaRPr lang="en-US" sz="1200" i="1" dirty="0">
                  <a:latin typeface="Arial" panose="020B0604020202020204" pitchFamily="34" charset="0"/>
                  <a:cs typeface="Arial" panose="020B0604020202020204" pitchFamily="34" charset="0"/>
                </a:endParaRPr>
              </a:p>
            </p:txBody>
          </p:sp>
        </p:grpSp>
      </p:grpSp>
      <p:sp>
        <p:nvSpPr>
          <p:cNvPr id="303" name="TextBox 302"/>
          <p:cNvSpPr txBox="1"/>
          <p:nvPr/>
        </p:nvSpPr>
        <p:spPr>
          <a:xfrm>
            <a:off x="636104" y="12472366"/>
            <a:ext cx="12089296" cy="707886"/>
          </a:xfrm>
          <a:prstGeom prst="rect">
            <a:avLst/>
          </a:prstGeom>
          <a:noFill/>
        </p:spPr>
        <p:txBody>
          <a:bodyPr wrap="square" rtlCol="0">
            <a:spAutoFit/>
          </a:bodyPr>
          <a:lstStyle/>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Transcription factors and edges were removed from each of six GRNs, db1-db6, in a stepwise fashion in order of least to most significant until fewer than 20 nodes were obtained.</a:t>
            </a:r>
          </a:p>
        </p:txBody>
      </p:sp>
      <p:sp>
        <p:nvSpPr>
          <p:cNvPr id="304" name="TextBox 303"/>
          <p:cNvSpPr txBox="1"/>
          <p:nvPr/>
        </p:nvSpPr>
        <p:spPr>
          <a:xfrm>
            <a:off x="636106" y="8040314"/>
            <a:ext cx="12089294" cy="892552"/>
          </a:xfrm>
          <a:prstGeom prst="rect">
            <a:avLst/>
          </a:prstGeom>
          <a:solidFill>
            <a:srgbClr val="D9D9D9"/>
          </a:solidFill>
        </p:spPr>
        <p:txBody>
          <a:bodyPr wrap="square" rtlCol="0">
            <a:spAutoFit/>
          </a:bodyPr>
          <a:lstStyle/>
          <a:p>
            <a:pPr algn="ctr"/>
            <a:r>
              <a:rPr lang="en-US" sz="2600" b="1" dirty="0">
                <a:latin typeface="Arial"/>
                <a:cs typeface="Arial"/>
              </a:rPr>
              <a:t>Microarray Data from Yeast Cold Shock Experiments</a:t>
            </a:r>
          </a:p>
          <a:p>
            <a:pPr algn="ctr"/>
            <a:r>
              <a:rPr lang="en-US" sz="2600" b="1" dirty="0">
                <a:latin typeface="Arial"/>
                <a:cs typeface="Arial"/>
              </a:rPr>
              <a:t>Was Used to Derive a Family of </a:t>
            </a:r>
            <a:r>
              <a:rPr lang="en-US" sz="2600" b="1" dirty="0" smtClean="0">
                <a:latin typeface="Arial"/>
                <a:cs typeface="Arial"/>
              </a:rPr>
              <a:t>Related Gene Regulatory Networks</a:t>
            </a:r>
            <a:endParaRPr lang="en-US" sz="2600" b="1" dirty="0">
              <a:latin typeface="Arial"/>
              <a:cs typeface="Arial"/>
            </a:endParaRPr>
          </a:p>
        </p:txBody>
      </p:sp>
      <p:sp>
        <p:nvSpPr>
          <p:cNvPr id="305" name="TextBox 304"/>
          <p:cNvSpPr txBox="1"/>
          <p:nvPr/>
        </p:nvSpPr>
        <p:spPr>
          <a:xfrm>
            <a:off x="4854077" y="9033556"/>
            <a:ext cx="7871321" cy="4093428"/>
          </a:xfrm>
          <a:prstGeom prst="rect">
            <a:avLst/>
          </a:prstGeom>
          <a:noFill/>
        </p:spPr>
        <p:txBody>
          <a:bodyPr wrap="square" rtlCol="0">
            <a:spAutoFit/>
          </a:bodyPr>
          <a:lstStyle/>
          <a:p>
            <a:pPr marL="342900" indent="-342900">
              <a:buFont typeface="Arial"/>
              <a:buChar char="•"/>
            </a:pPr>
            <a:r>
              <a:rPr lang="en-US" sz="2000" b="1" dirty="0">
                <a:latin typeface="Arial" panose="020B0604020202020204" pitchFamily="34" charset="0"/>
                <a:cs typeface="Arial" panose="020B0604020202020204" pitchFamily="34" charset="0"/>
              </a:rPr>
              <a:t>DNA microarray data from six strains was analyzed to show which genes exhibited significant changes in expression during cold shock. The criteria for significance was a </a:t>
            </a:r>
            <a:r>
              <a:rPr lang="en-US" sz="2000" b="1" dirty="0">
                <a:latin typeface="Arial"/>
                <a:cs typeface="Arial"/>
              </a:rPr>
              <a:t>Benjamini &amp; Hochberg-corrected </a:t>
            </a:r>
            <a:r>
              <a:rPr lang="en-US" sz="2000" b="1" dirty="0" smtClean="0">
                <a:latin typeface="Arial"/>
                <a:cs typeface="Arial"/>
              </a:rPr>
              <a:t>ANOVA </a:t>
            </a:r>
            <a:r>
              <a:rPr lang="en-US" sz="2000" b="1" i="1" dirty="0" smtClean="0">
                <a:latin typeface="Arial" panose="020B0604020202020204" pitchFamily="34" charset="0"/>
                <a:cs typeface="Arial" panose="020B0604020202020204" pitchFamily="34" charset="0"/>
              </a:rPr>
              <a:t>p</a:t>
            </a:r>
            <a:r>
              <a:rPr lang="en-US" sz="2000" b="1" dirty="0" smtClean="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value &lt; 0.05</a:t>
            </a:r>
            <a:r>
              <a:rPr lang="en-US" sz="2000" b="1" dirty="0" smtClean="0">
                <a:latin typeface="Arial" panose="020B0604020202020204" pitchFamily="34" charset="0"/>
                <a:cs typeface="Arial" panose="020B0604020202020204" pitchFamily="34" charset="0"/>
              </a:rPr>
              <a:t>.</a:t>
            </a:r>
          </a:p>
          <a:p>
            <a:pPr marL="342900" indent="-342900">
              <a:buFont typeface="Arial"/>
              <a:buChar char="•"/>
            </a:pPr>
            <a:endParaRPr lang="en-US" sz="2000" b="1" dirty="0">
              <a:latin typeface="Arial" panose="020B0604020202020204" pitchFamily="34" charset="0"/>
              <a:cs typeface="Arial" panose="020B0604020202020204" pitchFamily="34" charset="0"/>
            </a:endParaRPr>
          </a:p>
          <a:p>
            <a:pPr marL="342900" indent="-342900">
              <a:buFont typeface="Arial"/>
              <a:buChar char="•"/>
            </a:pPr>
            <a:endParaRPr lang="en-US" sz="2000" b="1" dirty="0" smtClean="0">
              <a:latin typeface="Arial" panose="020B0604020202020204" pitchFamily="34" charset="0"/>
              <a:cs typeface="Arial" panose="020B0604020202020204" pitchFamily="34" charset="0"/>
            </a:endParaRPr>
          </a:p>
          <a:p>
            <a:pPr marL="342900" indent="-342900">
              <a:buFont typeface="Arial"/>
              <a:buChar char="•"/>
            </a:pPr>
            <a:endParaRPr lang="en-US" sz="2000" b="1" dirty="0">
              <a:latin typeface="Arial" panose="020B0604020202020204" pitchFamily="34" charset="0"/>
              <a:cs typeface="Arial" panose="020B0604020202020204" pitchFamily="34" charset="0"/>
            </a:endParaRPr>
          </a:p>
          <a:p>
            <a:pPr marL="341313" indent="-341313"/>
            <a:endParaRPr lang="en-US" sz="2000" b="1" dirty="0">
              <a:latin typeface="Arial" panose="020B0604020202020204" pitchFamily="34" charset="0"/>
              <a:cs typeface="Arial" panose="020B0604020202020204" pitchFamily="34" charset="0"/>
            </a:endParaRPr>
          </a:p>
          <a:p>
            <a:pPr marL="342900" indent="-342900">
              <a:buFont typeface="Arial"/>
              <a:buChar char="•"/>
            </a:pPr>
            <a:r>
              <a:rPr lang="en-US" sz="2000" b="1" dirty="0">
                <a:latin typeface="Arial" panose="020B0604020202020204" pitchFamily="34" charset="0"/>
                <a:cs typeface="Arial" panose="020B0604020202020204" pitchFamily="34" charset="0"/>
              </a:rPr>
              <a:t>The genes with significant expression changes were submitted to the YEASTRACT database, which returned a list of transcription factors that could regulate those targets.</a:t>
            </a:r>
          </a:p>
          <a:p>
            <a:pPr marL="342900" indent="-342900">
              <a:buFont typeface="Arial"/>
              <a:buChar char="•"/>
            </a:pPr>
            <a:endParaRPr lang="en-US" sz="2000" b="1" dirty="0">
              <a:latin typeface="Arial" panose="020B0604020202020204" pitchFamily="34" charset="0"/>
              <a:cs typeface="Arial" panose="020B0604020202020204" pitchFamily="34" charset="0"/>
            </a:endParaRPr>
          </a:p>
          <a:p>
            <a:endParaRPr lang="en-US" sz="2000" b="1" dirty="0" smtClean="0">
              <a:latin typeface="Arial"/>
              <a:cs typeface="Arial"/>
            </a:endParaRPr>
          </a:p>
        </p:txBody>
      </p:sp>
      <p:graphicFrame>
        <p:nvGraphicFramePr>
          <p:cNvPr id="306" name="Table 305"/>
          <p:cNvGraphicFramePr>
            <a:graphicFrameLocks noGrp="1"/>
          </p:cNvGraphicFramePr>
          <p:nvPr>
            <p:extLst>
              <p:ext uri="{D42A27DB-BD31-4B8C-83A1-F6EECF244321}">
                <p14:modId xmlns:p14="http://schemas.microsoft.com/office/powerpoint/2010/main" val="4063138977"/>
              </p:ext>
            </p:extLst>
          </p:nvPr>
        </p:nvGraphicFramePr>
        <p:xfrm>
          <a:off x="5697935" y="10478106"/>
          <a:ext cx="5942973" cy="888999"/>
        </p:xfrm>
        <a:graphic>
          <a:graphicData uri="http://schemas.openxmlformats.org/drawingml/2006/table">
            <a:tbl>
              <a:tblPr firstRow="1" bandRow="1">
                <a:tableStyleId>{2D5ABB26-0587-4C30-8999-92F81FD0307C}</a:tableStyleId>
              </a:tblPr>
              <a:tblGrid>
                <a:gridCol w="1129781"/>
                <a:gridCol w="1129781"/>
                <a:gridCol w="743650"/>
                <a:gridCol w="994020"/>
                <a:gridCol w="994020"/>
                <a:gridCol w="951721"/>
              </a:tblGrid>
              <a:tr h="370840">
                <a:tc>
                  <a:txBody>
                    <a:bodyPr/>
                    <a:lstStyle/>
                    <a:p>
                      <a:pPr algn="ctr"/>
                      <a:r>
                        <a:rPr lang="en-US" sz="1400" b="1" dirty="0" smtClean="0">
                          <a:latin typeface="Arial" panose="020B0604020202020204" pitchFamily="34" charset="0"/>
                          <a:cs typeface="Arial" panose="020B0604020202020204" pitchFamily="34" charset="0"/>
                        </a:rPr>
                        <a:t>Strain</a:t>
                      </a:r>
                      <a:endParaRPr lang="en-US" sz="1400"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Wild-type</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∆cin5 </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∆gln3 </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∆hap4</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∆zap1 </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400" b="1" dirty="0" smtClean="0">
                          <a:latin typeface="Arial" panose="020B0604020202020204" pitchFamily="34" charset="0"/>
                          <a:cs typeface="Arial" panose="020B0604020202020204" pitchFamily="34" charset="0"/>
                        </a:rPr>
                        <a:t>Significant genes</a:t>
                      </a:r>
                      <a:endParaRPr lang="en-US" sz="1400"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1936   (31%)</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1683 (28%)</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1683</a:t>
                      </a:r>
                      <a:r>
                        <a:rPr lang="en-US" sz="1400" baseline="0" dirty="0" smtClean="0">
                          <a:latin typeface="Arial" panose="020B0604020202020204" pitchFamily="34" charset="0"/>
                          <a:cs typeface="Arial" panose="020B0604020202020204" pitchFamily="34" charset="0"/>
                        </a:rPr>
                        <a:t> (28%)</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1794</a:t>
                      </a:r>
                      <a:r>
                        <a:rPr lang="en-US" sz="1400" baseline="0" dirty="0" smtClean="0">
                          <a:latin typeface="Arial" panose="020B0604020202020204" pitchFamily="34" charset="0"/>
                          <a:cs typeface="Arial" panose="020B0604020202020204" pitchFamily="34" charset="0"/>
                        </a:rPr>
                        <a:t> (29%)</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1859 (30%)</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307" name="Picture 306" descr="Microarray.jpg"/>
          <p:cNvPicPr>
            <a:picLocks noChangeAspect="1"/>
          </p:cNvPicPr>
          <p:nvPr/>
        </p:nvPicPr>
        <p:blipFill rotWithShape="1">
          <a:blip r:embed="rId45">
            <a:extLst>
              <a:ext uri="{28A0092B-C50C-407E-A947-70E740481C1C}">
                <a14:useLocalDpi xmlns:a14="http://schemas.microsoft.com/office/drawing/2010/main" val="0"/>
              </a:ext>
            </a:extLst>
          </a:blip>
          <a:srcRect t="4773"/>
          <a:stretch/>
        </p:blipFill>
        <p:spPr>
          <a:xfrm>
            <a:off x="755905" y="9058812"/>
            <a:ext cx="3951714" cy="3083231"/>
          </a:xfrm>
          <a:prstGeom prst="rect">
            <a:avLst/>
          </a:prstGeom>
        </p:spPr>
      </p:pic>
      <p:sp>
        <p:nvSpPr>
          <p:cNvPr id="308" name="TextBox 307"/>
          <p:cNvSpPr txBox="1"/>
          <p:nvPr/>
        </p:nvSpPr>
        <p:spPr>
          <a:xfrm>
            <a:off x="830649" y="12042748"/>
            <a:ext cx="3854322" cy="307777"/>
          </a:xfrm>
          <a:prstGeom prst="rect">
            <a:avLst/>
          </a:prstGeom>
          <a:noFill/>
        </p:spPr>
        <p:txBody>
          <a:bodyPr wrap="square" rtlCol="0">
            <a:spAutoFit/>
          </a:bodyPr>
          <a:lstStyle/>
          <a:p>
            <a:pPr algn="ctr"/>
            <a:r>
              <a:rPr lang="en-US" sz="1400" dirty="0" smtClean="0">
                <a:latin typeface="Arial"/>
                <a:cs typeface="Arial"/>
              </a:rPr>
              <a:t>Microarray at 60 minutes after cold shock</a:t>
            </a:r>
            <a:endParaRPr lang="en-US" sz="1400" dirty="0">
              <a:latin typeface="Arial"/>
              <a:cs typeface="Arial"/>
            </a:endParaRPr>
          </a:p>
        </p:txBody>
      </p:sp>
      <p:graphicFrame>
        <p:nvGraphicFramePr>
          <p:cNvPr id="21" name="Table 20"/>
          <p:cNvGraphicFramePr>
            <a:graphicFrameLocks noGrp="1"/>
          </p:cNvGraphicFramePr>
          <p:nvPr>
            <p:extLst>
              <p:ext uri="{D42A27DB-BD31-4B8C-83A1-F6EECF244321}">
                <p14:modId xmlns:p14="http://schemas.microsoft.com/office/powerpoint/2010/main" val="526298429"/>
              </p:ext>
            </p:extLst>
          </p:nvPr>
        </p:nvGraphicFramePr>
        <p:xfrm>
          <a:off x="775053" y="21870828"/>
          <a:ext cx="10782300" cy="8686800"/>
        </p:xfrm>
        <a:graphic>
          <a:graphicData uri="http://schemas.openxmlformats.org/drawingml/2006/table">
            <a:tbl>
              <a:tblPr/>
              <a:tblGrid>
                <a:gridCol w="1409700"/>
                <a:gridCol w="647700"/>
                <a:gridCol w="647700"/>
                <a:gridCol w="647700"/>
                <a:gridCol w="647700"/>
                <a:gridCol w="647700"/>
                <a:gridCol w="647700"/>
                <a:gridCol w="1600200"/>
                <a:gridCol w="647700"/>
                <a:gridCol w="647700"/>
                <a:gridCol w="647700"/>
                <a:gridCol w="647700"/>
                <a:gridCol w="647700"/>
                <a:gridCol w="647700"/>
              </a:tblGrid>
              <a:tr h="203200">
                <a:tc>
                  <a:txBody>
                    <a:bodyPr/>
                    <a:lstStyle/>
                    <a:p>
                      <a:pPr algn="ctr" fontAlgn="ctr"/>
                      <a:r>
                        <a:rPr lang="sk-SK" sz="1500" b="0" i="0" u="none" strike="noStrike" dirty="0">
                          <a:solidFill>
                            <a:srgbClr val="000000"/>
                          </a:solidFill>
                          <a:effectLst/>
                          <a:latin typeface="Arial"/>
                        </a:rPr>
                        <a:t> </a:t>
                      </a:r>
                    </a:p>
                  </a:txBody>
                  <a:tcPr marL="12700" marR="12700" marT="12700" marB="0" anchor="ctr">
                    <a:lnL>
                      <a:noFill/>
                    </a:lnL>
                    <a:lnR>
                      <a:noFill/>
                    </a:lnR>
                    <a:lnT>
                      <a:noFill/>
                    </a:lnT>
                    <a:lnB>
                      <a:noFill/>
                    </a:lnB>
                    <a:solidFill>
                      <a:srgbClr val="FFFFFF"/>
                    </a:solidFill>
                  </a:tcPr>
                </a:tc>
                <a:tc>
                  <a:txBody>
                    <a:bodyPr/>
                    <a:lstStyle/>
                    <a:p>
                      <a:pPr algn="ctr" fontAlgn="ctr"/>
                      <a:r>
                        <a:rPr lang="en-US" sz="1500" b="1" i="0" u="none" strike="noStrike">
                          <a:solidFill>
                            <a:srgbClr val="000000"/>
                          </a:solidFill>
                          <a:effectLst/>
                          <a:latin typeface="Arial"/>
                        </a:rPr>
                        <a:t>db1</a:t>
                      </a:r>
                    </a:p>
                  </a:txBody>
                  <a:tcPr marL="12700" marR="12700" marT="12700" marB="0" anchor="ctr">
                    <a:lnL>
                      <a:noFill/>
                    </a:lnL>
                    <a:lnR>
                      <a:noFill/>
                    </a:lnR>
                    <a:lnT>
                      <a:noFill/>
                    </a:lnT>
                    <a:lnB>
                      <a:noFill/>
                    </a:lnB>
                    <a:solidFill>
                      <a:srgbClr val="FFFFFF"/>
                    </a:solidFill>
                  </a:tcPr>
                </a:tc>
                <a:tc>
                  <a:txBody>
                    <a:bodyPr/>
                    <a:lstStyle/>
                    <a:p>
                      <a:pPr algn="ctr" fontAlgn="ctr"/>
                      <a:r>
                        <a:rPr lang="is-IS" sz="1500" b="1" i="0" u="none" strike="noStrike">
                          <a:solidFill>
                            <a:srgbClr val="000000"/>
                          </a:solidFill>
                          <a:effectLst/>
                          <a:latin typeface="Arial"/>
                        </a:rPr>
                        <a:t>db2</a:t>
                      </a:r>
                    </a:p>
                  </a:txBody>
                  <a:tcPr marL="12700" marR="12700" marT="12700" marB="0" anchor="ctr">
                    <a:lnL>
                      <a:noFill/>
                    </a:lnL>
                    <a:lnR>
                      <a:noFill/>
                    </a:lnR>
                    <a:lnT>
                      <a:noFill/>
                    </a:lnT>
                    <a:lnB>
                      <a:noFill/>
                    </a:lnB>
                    <a:solidFill>
                      <a:srgbClr val="FFFFFF"/>
                    </a:solidFill>
                  </a:tcPr>
                </a:tc>
                <a:tc>
                  <a:txBody>
                    <a:bodyPr/>
                    <a:lstStyle/>
                    <a:p>
                      <a:pPr algn="ctr" fontAlgn="ctr"/>
                      <a:r>
                        <a:rPr lang="en-US" sz="1500" b="1" i="0" u="none" strike="noStrike">
                          <a:solidFill>
                            <a:srgbClr val="000000"/>
                          </a:solidFill>
                          <a:effectLst/>
                          <a:latin typeface="Arial"/>
                        </a:rPr>
                        <a:t>db3</a:t>
                      </a:r>
                    </a:p>
                  </a:txBody>
                  <a:tcPr marL="12700" marR="12700" marT="12700" marB="0" anchor="ctr">
                    <a:lnL>
                      <a:noFill/>
                    </a:lnL>
                    <a:lnR>
                      <a:noFill/>
                    </a:lnR>
                    <a:lnT>
                      <a:noFill/>
                    </a:lnT>
                    <a:lnB>
                      <a:noFill/>
                    </a:lnB>
                    <a:solidFill>
                      <a:srgbClr val="FFFFFF"/>
                    </a:solidFill>
                  </a:tcPr>
                </a:tc>
                <a:tc>
                  <a:txBody>
                    <a:bodyPr/>
                    <a:lstStyle/>
                    <a:p>
                      <a:pPr algn="ctr" fontAlgn="ctr"/>
                      <a:r>
                        <a:rPr lang="en-US" sz="1500" b="1" i="0" u="none" strike="noStrike">
                          <a:solidFill>
                            <a:srgbClr val="000000"/>
                          </a:solidFill>
                          <a:effectLst/>
                          <a:latin typeface="Arial"/>
                        </a:rPr>
                        <a:t>db4</a:t>
                      </a:r>
                    </a:p>
                  </a:txBody>
                  <a:tcPr marL="12700" marR="12700" marT="12700" marB="0" anchor="ctr">
                    <a:lnL>
                      <a:noFill/>
                    </a:lnL>
                    <a:lnR>
                      <a:noFill/>
                    </a:lnR>
                    <a:lnT>
                      <a:noFill/>
                    </a:lnT>
                    <a:lnB>
                      <a:noFill/>
                    </a:lnB>
                    <a:solidFill>
                      <a:srgbClr val="FFFFFF"/>
                    </a:solidFill>
                  </a:tcPr>
                </a:tc>
                <a:tc>
                  <a:txBody>
                    <a:bodyPr/>
                    <a:lstStyle/>
                    <a:p>
                      <a:pPr algn="ctr" fontAlgn="ctr"/>
                      <a:r>
                        <a:rPr lang="en-US" sz="1500" b="1" i="0" u="none" strike="noStrike">
                          <a:solidFill>
                            <a:srgbClr val="000000"/>
                          </a:solidFill>
                          <a:effectLst/>
                          <a:latin typeface="Arial"/>
                        </a:rPr>
                        <a:t>db5</a:t>
                      </a:r>
                    </a:p>
                  </a:txBody>
                  <a:tcPr marL="12700" marR="12700" marT="12700" marB="0" anchor="ctr">
                    <a:lnL>
                      <a:noFill/>
                    </a:lnL>
                    <a:lnR>
                      <a:noFill/>
                    </a:lnR>
                    <a:lnT>
                      <a:noFill/>
                    </a:lnT>
                    <a:lnB>
                      <a:noFill/>
                    </a:lnB>
                    <a:solidFill>
                      <a:srgbClr val="FFFFFF"/>
                    </a:solidFill>
                  </a:tcPr>
                </a:tc>
                <a:tc>
                  <a:txBody>
                    <a:bodyPr/>
                    <a:lstStyle/>
                    <a:p>
                      <a:pPr algn="ctr" fontAlgn="ctr"/>
                      <a:r>
                        <a:rPr lang="en-US" sz="1500" b="1" i="0" u="none" strike="noStrike">
                          <a:solidFill>
                            <a:srgbClr val="000000"/>
                          </a:solidFill>
                          <a:effectLst/>
                          <a:latin typeface="Arial"/>
                        </a:rPr>
                        <a:t>db6</a:t>
                      </a:r>
                    </a:p>
                  </a:txBody>
                  <a:tcPr marL="12700" marR="12700" marT="12700" marB="0" anchor="ctr">
                    <a:lnL>
                      <a:noFill/>
                    </a:lnL>
                    <a:lnR>
                      <a:noFill/>
                    </a:lnR>
                    <a:lnT>
                      <a:noFill/>
                    </a:lnT>
                    <a:lnB>
                      <a:noFill/>
                    </a:lnB>
                    <a:solidFill>
                      <a:srgbClr val="FFFFFF"/>
                    </a:solidFill>
                  </a:tcPr>
                </a:tc>
                <a:tc>
                  <a:txBody>
                    <a:bodyPr/>
                    <a:lstStyle/>
                    <a:p>
                      <a:pPr algn="l" fontAlgn="b"/>
                      <a:r>
                        <a:rPr lang="sk-SK" sz="1100" b="0" i="0" u="none" strike="noStrike" dirty="0">
                          <a:solidFill>
                            <a:srgbClr val="000000"/>
                          </a:solidFill>
                          <a:effectLst/>
                          <a:latin typeface="Calibri"/>
                        </a:rPr>
                        <a:t> </a:t>
                      </a:r>
                    </a:p>
                  </a:txBody>
                  <a:tcPr marL="12700" marR="12700" marT="12700" marB="0" anchor="b">
                    <a:lnL>
                      <a:noFill/>
                    </a:lnL>
                    <a:lnR>
                      <a:noFill/>
                    </a:lnR>
                    <a:lnT>
                      <a:noFill/>
                    </a:lnT>
                    <a:lnB>
                      <a:noFill/>
                    </a:lnB>
                    <a:solidFill>
                      <a:srgbClr val="FFFFFF"/>
                    </a:solidFill>
                  </a:tcPr>
                </a:tc>
                <a:tc>
                  <a:txBody>
                    <a:bodyPr/>
                    <a:lstStyle/>
                    <a:p>
                      <a:pPr algn="ctr" fontAlgn="ctr"/>
                      <a:r>
                        <a:rPr lang="en-US" sz="1500" b="1" i="0" u="none" strike="noStrike">
                          <a:solidFill>
                            <a:srgbClr val="000000"/>
                          </a:solidFill>
                          <a:effectLst/>
                          <a:latin typeface="Arial"/>
                        </a:rPr>
                        <a:t>db1</a:t>
                      </a:r>
                    </a:p>
                  </a:txBody>
                  <a:tcPr marL="12700" marR="12700" marT="12700" marB="0" anchor="ctr">
                    <a:lnL>
                      <a:noFill/>
                    </a:lnL>
                    <a:lnR>
                      <a:noFill/>
                    </a:lnR>
                    <a:lnT>
                      <a:noFill/>
                    </a:lnT>
                    <a:lnB>
                      <a:noFill/>
                    </a:lnB>
                    <a:solidFill>
                      <a:srgbClr val="FFFFFF"/>
                    </a:solidFill>
                  </a:tcPr>
                </a:tc>
                <a:tc>
                  <a:txBody>
                    <a:bodyPr/>
                    <a:lstStyle/>
                    <a:p>
                      <a:pPr algn="ctr" fontAlgn="ctr"/>
                      <a:r>
                        <a:rPr lang="is-IS" sz="1500" b="1" i="0" u="none" strike="noStrike">
                          <a:solidFill>
                            <a:srgbClr val="000000"/>
                          </a:solidFill>
                          <a:effectLst/>
                          <a:latin typeface="Arial"/>
                        </a:rPr>
                        <a:t>db2</a:t>
                      </a:r>
                    </a:p>
                  </a:txBody>
                  <a:tcPr marL="12700" marR="12700" marT="12700" marB="0" anchor="ctr">
                    <a:lnL>
                      <a:noFill/>
                    </a:lnL>
                    <a:lnR>
                      <a:noFill/>
                    </a:lnR>
                    <a:lnT>
                      <a:noFill/>
                    </a:lnT>
                    <a:lnB>
                      <a:noFill/>
                    </a:lnB>
                    <a:solidFill>
                      <a:srgbClr val="FFFFFF"/>
                    </a:solidFill>
                  </a:tcPr>
                </a:tc>
                <a:tc>
                  <a:txBody>
                    <a:bodyPr/>
                    <a:lstStyle/>
                    <a:p>
                      <a:pPr algn="ctr" fontAlgn="ctr"/>
                      <a:r>
                        <a:rPr lang="en-US" sz="1500" b="1" i="0" u="none" strike="noStrike">
                          <a:solidFill>
                            <a:srgbClr val="000000"/>
                          </a:solidFill>
                          <a:effectLst/>
                          <a:latin typeface="Arial"/>
                        </a:rPr>
                        <a:t>db3</a:t>
                      </a:r>
                    </a:p>
                  </a:txBody>
                  <a:tcPr marL="12700" marR="12700" marT="12700" marB="0" anchor="ctr">
                    <a:lnL>
                      <a:noFill/>
                    </a:lnL>
                    <a:lnR>
                      <a:noFill/>
                    </a:lnR>
                    <a:lnT>
                      <a:noFill/>
                    </a:lnT>
                    <a:lnB>
                      <a:noFill/>
                    </a:lnB>
                    <a:solidFill>
                      <a:srgbClr val="FFFFFF"/>
                    </a:solidFill>
                  </a:tcPr>
                </a:tc>
                <a:tc>
                  <a:txBody>
                    <a:bodyPr/>
                    <a:lstStyle/>
                    <a:p>
                      <a:pPr algn="ctr" fontAlgn="ctr"/>
                      <a:r>
                        <a:rPr lang="en-US" sz="1500" b="1" i="0" u="none" strike="noStrike">
                          <a:solidFill>
                            <a:srgbClr val="000000"/>
                          </a:solidFill>
                          <a:effectLst/>
                          <a:latin typeface="Arial"/>
                        </a:rPr>
                        <a:t>db4</a:t>
                      </a:r>
                    </a:p>
                  </a:txBody>
                  <a:tcPr marL="12700" marR="12700" marT="12700" marB="0" anchor="ctr">
                    <a:lnL>
                      <a:noFill/>
                    </a:lnL>
                    <a:lnR>
                      <a:noFill/>
                    </a:lnR>
                    <a:lnT>
                      <a:noFill/>
                    </a:lnT>
                    <a:lnB>
                      <a:noFill/>
                    </a:lnB>
                    <a:solidFill>
                      <a:srgbClr val="FFFFFF"/>
                    </a:solidFill>
                  </a:tcPr>
                </a:tc>
                <a:tc>
                  <a:txBody>
                    <a:bodyPr/>
                    <a:lstStyle/>
                    <a:p>
                      <a:pPr algn="ctr" fontAlgn="ctr"/>
                      <a:r>
                        <a:rPr lang="en-US" sz="1500" b="1" i="0" u="none" strike="noStrike">
                          <a:solidFill>
                            <a:srgbClr val="000000"/>
                          </a:solidFill>
                          <a:effectLst/>
                          <a:latin typeface="Arial"/>
                        </a:rPr>
                        <a:t>db5</a:t>
                      </a:r>
                    </a:p>
                  </a:txBody>
                  <a:tcPr marL="12700" marR="12700" marT="12700" marB="0" anchor="ctr">
                    <a:lnL>
                      <a:noFill/>
                    </a:lnL>
                    <a:lnR>
                      <a:noFill/>
                    </a:lnR>
                    <a:lnT>
                      <a:noFill/>
                    </a:lnT>
                    <a:lnB>
                      <a:noFill/>
                    </a:lnB>
                    <a:solidFill>
                      <a:srgbClr val="FFFFFF"/>
                    </a:solidFill>
                  </a:tcPr>
                </a:tc>
                <a:tc>
                  <a:txBody>
                    <a:bodyPr/>
                    <a:lstStyle/>
                    <a:p>
                      <a:pPr algn="ctr" fontAlgn="ctr"/>
                      <a:r>
                        <a:rPr lang="en-US" sz="1500" b="1" i="0" u="none" strike="noStrike">
                          <a:solidFill>
                            <a:srgbClr val="000000"/>
                          </a:solidFill>
                          <a:effectLst/>
                          <a:latin typeface="Arial"/>
                        </a:rPr>
                        <a:t>db6</a:t>
                      </a:r>
                    </a:p>
                  </a:txBody>
                  <a:tcPr marL="12700" marR="12700" marT="12700" marB="0" anchor="ctr">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ABF1-&gt;ASF1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6A8A8"/>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MCM1-&gt;SWI4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9E8E8"/>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0C0E9"/>
                    </a:solidFill>
                  </a:tcPr>
                </a:tc>
              </a:tr>
              <a:tr h="203200">
                <a:tc>
                  <a:txBody>
                    <a:bodyPr/>
                    <a:lstStyle/>
                    <a:p>
                      <a:pPr algn="ctr" fontAlgn="ctr"/>
                      <a:r>
                        <a:rPr lang="en-US" sz="1500" b="0" i="0" u="none" strike="noStrike">
                          <a:solidFill>
                            <a:srgbClr val="000000"/>
                          </a:solidFill>
                          <a:effectLst/>
                          <a:latin typeface="Arial"/>
                        </a:rPr>
                        <a:t>ABF1-&gt;ASH1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EC5C5"/>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dirty="0">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MCM1-&gt;SWI5</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5DBD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dirty="0">
                          <a:solidFill>
                            <a:srgbClr val="000000"/>
                          </a:solidFill>
                          <a:effectLst/>
                          <a:latin typeface="Arial"/>
                        </a:rPr>
                        <a:t>ABF1-&gt;CST6</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EFAFA"/>
                    </a:solidFill>
                  </a:tcPr>
                </a:tc>
                <a:tc>
                  <a:txBody>
                    <a:bodyPr/>
                    <a:lstStyle/>
                    <a:p>
                      <a:pPr algn="ctr" fontAlgn="ctr"/>
                      <a:r>
                        <a:rPr lang="en-US" sz="1500" b="0" i="0" u="none" strike="noStrike">
                          <a:solidFill>
                            <a:srgbClr val="000000"/>
                          </a:solidFill>
                          <a:effectLst/>
                          <a:latin typeface="Arial"/>
                        </a:rPr>
                        <a:t>MCM1-&gt;YHP1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5A7A7"/>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ABF1-&gt;HMO1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6F6F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D3D3F0"/>
                    </a:solidFill>
                  </a:tcPr>
                </a:tc>
                <a:tc>
                  <a:txBody>
                    <a:bodyPr/>
                    <a:lstStyle/>
                    <a:p>
                      <a:pPr algn="ctr" fontAlgn="ctr"/>
                      <a:r>
                        <a:rPr lang="en-US" sz="1500" b="0" i="0" u="none" strike="noStrike">
                          <a:solidFill>
                            <a:srgbClr val="000000"/>
                          </a:solidFill>
                          <a:effectLst/>
                          <a:latin typeface="Arial"/>
                        </a:rPr>
                        <a:t>MCM1-&gt;YOX1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CF5F5"/>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ABF1-&gt;MGA2</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B1B1E4"/>
                    </a:solidFill>
                  </a:tcPr>
                </a:tc>
                <a:tc>
                  <a:txBody>
                    <a:bodyPr/>
                    <a:lstStyle/>
                    <a:p>
                      <a:pPr algn="ctr" fontAlgn="ctr"/>
                      <a:r>
                        <a:rPr lang="en-US" sz="1500" b="0" i="0" u="none" strike="noStrike">
                          <a:solidFill>
                            <a:srgbClr val="000000"/>
                          </a:solidFill>
                          <a:effectLst/>
                          <a:latin typeface="Arial"/>
                        </a:rPr>
                        <a:t>MSN2-&gt;AFT2</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B40000"/>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ABF1-&gt;MSN4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DA7F7F"/>
                    </a:solidFill>
                  </a:tcPr>
                </a:tc>
                <a:tc>
                  <a:txBody>
                    <a:bodyPr/>
                    <a:lstStyle/>
                    <a:p>
                      <a:pPr algn="ctr" fontAlgn="ctr"/>
                      <a:r>
                        <a:rPr lang="en-US" sz="1500" b="0" i="0" u="none" strike="noStrike">
                          <a:solidFill>
                            <a:srgbClr val="000000"/>
                          </a:solidFill>
                          <a:effectLst/>
                          <a:latin typeface="Arial"/>
                        </a:rPr>
                        <a:t>MSN2-&gt;ASF1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CF4F4"/>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ABF1-&gt;SFP1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CBDB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MSN2-&gt;ASH1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D1D1E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A3A3D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ABF1-&gt;SWI4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3737BA"/>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5050C3"/>
                    </a:solidFill>
                  </a:tcPr>
                </a:tc>
                <a:tc>
                  <a:txBody>
                    <a:bodyPr/>
                    <a:lstStyle/>
                    <a:p>
                      <a:pPr algn="ctr" fontAlgn="ctr"/>
                      <a:r>
                        <a:rPr lang="en-US" sz="1500" b="0" i="0" u="none" strike="noStrike">
                          <a:solidFill>
                            <a:srgbClr val="000000"/>
                          </a:solidFill>
                          <a:effectLst/>
                          <a:latin typeface="Arial"/>
                        </a:rPr>
                        <a:t>MSN2-&gt;CIN5</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0CBC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7878D1"/>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6C6E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4C4E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7E1E1"/>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5B5BC7"/>
                    </a:solidFill>
                  </a:tcPr>
                </a:tc>
              </a:tr>
              <a:tr h="203200">
                <a:tc>
                  <a:txBody>
                    <a:bodyPr/>
                    <a:lstStyle/>
                    <a:p>
                      <a:pPr algn="ctr" fontAlgn="ctr"/>
                      <a:r>
                        <a:rPr lang="en-US" sz="1500" b="0" i="0" u="none" strike="noStrike">
                          <a:solidFill>
                            <a:srgbClr val="000000"/>
                          </a:solidFill>
                          <a:effectLst/>
                          <a:latin typeface="Arial"/>
                        </a:rPr>
                        <a:t>ACE2-&gt;ASH1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B0B0E4"/>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8C8E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MSN2-&gt;CYC8</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09494"/>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ASH1-&gt;YHP1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6060C8"/>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EFBF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MSN2-&gt;HAP4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4343B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D97B7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6A7A7"/>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FCFE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0F0FA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6E1E1"/>
                    </a:solidFill>
                  </a:tcPr>
                </a:tc>
              </a:tr>
              <a:tr h="203200">
                <a:tc>
                  <a:txBody>
                    <a:bodyPr/>
                    <a:lstStyle/>
                    <a:p>
                      <a:pPr algn="ctr" fontAlgn="ctr"/>
                      <a:r>
                        <a:rPr lang="en-US" sz="1500" b="0" i="0" u="none" strike="noStrike">
                          <a:solidFill>
                            <a:srgbClr val="000000"/>
                          </a:solidFill>
                          <a:effectLst/>
                          <a:latin typeface="Arial"/>
                        </a:rPr>
                        <a:t>CIN5-&gt;ASF1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6F6F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MSN2-&gt;MSN4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9B9BD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A1A1DF"/>
                    </a:solidFill>
                  </a:tcPr>
                </a:tc>
              </a:tr>
              <a:tr h="203200">
                <a:tc>
                  <a:txBody>
                    <a:bodyPr/>
                    <a:lstStyle/>
                    <a:p>
                      <a:pPr algn="ctr" fontAlgn="ctr"/>
                      <a:r>
                        <a:rPr lang="en-US" sz="1500" b="0" i="0" u="none" strike="noStrike">
                          <a:solidFill>
                            <a:srgbClr val="000000"/>
                          </a:solidFill>
                          <a:effectLst/>
                          <a:latin typeface="Arial"/>
                        </a:rPr>
                        <a:t>CIN5-&gt;CYC8</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7E3E3"/>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MSN2-&gt;SFP1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AEDE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CFCF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D77777"/>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2F2FA"/>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B3B3E5"/>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CIN5-&gt;HAP4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DF6F6"/>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CF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CF5F5"/>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DF7F7"/>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9EBE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DF7F7"/>
                    </a:solidFill>
                  </a:tcPr>
                </a:tc>
                <a:tc>
                  <a:txBody>
                    <a:bodyPr/>
                    <a:lstStyle/>
                    <a:p>
                      <a:pPr algn="ctr" fontAlgn="ctr"/>
                      <a:r>
                        <a:rPr lang="en-US" sz="1500" b="0" i="0" u="none" strike="noStrike">
                          <a:solidFill>
                            <a:srgbClr val="000000"/>
                          </a:solidFill>
                          <a:effectLst/>
                          <a:latin typeface="Arial"/>
                        </a:rPr>
                        <a:t>MSN2-&gt;SWI4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5C5E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FCFE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8E8ED8"/>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9E9E9"/>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AEDE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7E4E4"/>
                    </a:solidFill>
                  </a:tcPr>
                </a:tc>
              </a:tr>
              <a:tr h="203200">
                <a:tc>
                  <a:txBody>
                    <a:bodyPr/>
                    <a:lstStyle/>
                    <a:p>
                      <a:pPr algn="ctr" fontAlgn="ctr"/>
                      <a:r>
                        <a:rPr lang="en-US" sz="1500" b="0" i="0" u="none" strike="noStrike">
                          <a:solidFill>
                            <a:srgbClr val="000000"/>
                          </a:solidFill>
                          <a:effectLst/>
                          <a:latin typeface="Arial"/>
                        </a:rPr>
                        <a:t>CIN5-&gt;SFP1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7F7F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DF6F6"/>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BF1F1"/>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MSN2-&gt;TEC1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0F0FA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CIN5-&gt;STB5</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2F2FA"/>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0F0FA"/>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0F0FA"/>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MSN2-&gt;YHP1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8E6E6"/>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6C6E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4646C0"/>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7ADA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DB8383"/>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CIN5-&gt;TEC1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DF6F6"/>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MSN2-&gt;YOX1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BF1F1"/>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8C8CD7"/>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9D9DD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0C9C9"/>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7ABA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CIN5-&gt;YHP1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BF0F0"/>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DF8F8"/>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EFCF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EFBF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EFCF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SFP1-&gt;SWI5</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9D9DD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9595DA"/>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3232B9"/>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9494DA"/>
                    </a:solidFill>
                  </a:tcPr>
                </a:tc>
                <a:tc>
                  <a:txBody>
                    <a:bodyPr/>
                    <a:lstStyle/>
                    <a:p>
                      <a:pPr algn="l" fontAlgn="b"/>
                      <a:endParaRPr lang="en-US" sz="1100" b="0" i="0" u="none" strike="noStrike" dirty="0">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GCN4-&gt;GLN3</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AEDE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6464CA"/>
                    </a:solidFill>
                  </a:tcPr>
                </a:tc>
                <a:tc>
                  <a:txBody>
                    <a:bodyPr/>
                    <a:lstStyle/>
                    <a:p>
                      <a:pPr algn="ctr" fontAlgn="ctr"/>
                      <a:r>
                        <a:rPr lang="en-US" sz="1500" b="0" i="0" u="none" strike="noStrike">
                          <a:solidFill>
                            <a:srgbClr val="000000"/>
                          </a:solidFill>
                          <a:effectLst/>
                          <a:latin typeface="Arial"/>
                        </a:rPr>
                        <a:t>STB5-&gt;HAP4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DCDE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BF1F1"/>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AB6B6"/>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GLN3-&gt;GCN4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6DED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BB9B9"/>
                    </a:solidFill>
                  </a:tcPr>
                </a:tc>
                <a:tc>
                  <a:txBody>
                    <a:bodyPr/>
                    <a:lstStyle/>
                    <a:p>
                      <a:pPr algn="ctr" fontAlgn="ctr"/>
                      <a:r>
                        <a:rPr lang="en-US" sz="1500" b="0" i="0" u="none" strike="noStrike">
                          <a:solidFill>
                            <a:srgbClr val="000000"/>
                          </a:solidFill>
                          <a:effectLst/>
                          <a:latin typeface="Arial"/>
                        </a:rPr>
                        <a:t>STB5-&gt;SFP1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BCBE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B9B9E7"/>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CBEB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GLN3-&gt;MGA2</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DF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EFEF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AFAFD"/>
                    </a:solidFill>
                  </a:tcPr>
                </a:tc>
                <a:tc>
                  <a:txBody>
                    <a:bodyPr/>
                    <a:lstStyle/>
                    <a:p>
                      <a:pPr algn="ctr" fontAlgn="ctr"/>
                      <a:r>
                        <a:rPr lang="en-US" sz="1500" b="0" i="0" u="none" strike="noStrike">
                          <a:solidFill>
                            <a:srgbClr val="000000"/>
                          </a:solidFill>
                          <a:effectLst/>
                          <a:latin typeface="Arial"/>
                        </a:rPr>
                        <a:t>SWI4-&gt;CYC8</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AFAF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GRC2-&gt;MSN2</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4040B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2525B4"/>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DC0C0"/>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D77575"/>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8484D5"/>
                    </a:solidFill>
                  </a:tcPr>
                </a:tc>
                <a:tc>
                  <a:txBody>
                    <a:bodyPr/>
                    <a:lstStyle/>
                    <a:p>
                      <a:pPr algn="ctr" fontAlgn="ctr"/>
                      <a:r>
                        <a:rPr lang="en-US" sz="1500" b="0" i="0" u="none" strike="noStrike">
                          <a:solidFill>
                            <a:srgbClr val="000000"/>
                          </a:solidFill>
                          <a:effectLst/>
                          <a:latin typeface="Arial"/>
                        </a:rPr>
                        <a:t>SWI4-&gt;HAP4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6767C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6C6CC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7E7ED2"/>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8C8CD7"/>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DEDF9"/>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2E2EB7"/>
                    </a:solidFill>
                  </a:tcPr>
                </a:tc>
              </a:tr>
              <a:tr h="203200">
                <a:tc>
                  <a:txBody>
                    <a:bodyPr/>
                    <a:lstStyle/>
                    <a:p>
                      <a:pPr algn="ctr" fontAlgn="ctr"/>
                      <a:r>
                        <a:rPr lang="en-US" sz="1500" b="0" i="0" u="none" strike="noStrike">
                          <a:solidFill>
                            <a:srgbClr val="000000"/>
                          </a:solidFill>
                          <a:effectLst/>
                          <a:latin typeface="Arial"/>
                        </a:rPr>
                        <a:t>HAP4-&gt;GCN4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BF1F1"/>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CF5F5"/>
                    </a:solidFill>
                  </a:tcPr>
                </a:tc>
                <a:tc>
                  <a:txBody>
                    <a:bodyPr/>
                    <a:lstStyle/>
                    <a:p>
                      <a:pPr algn="ctr" fontAlgn="ctr"/>
                      <a:r>
                        <a:rPr lang="en-US" sz="1500" b="0" i="0" u="none" strike="noStrike">
                          <a:solidFill>
                            <a:srgbClr val="000000"/>
                          </a:solidFill>
                          <a:effectLst/>
                          <a:latin typeface="Arial"/>
                        </a:rPr>
                        <a:t>SWI4-&gt;YHP1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0C9C9"/>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0000A8"/>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5F5F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3B3BB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4B4BC1"/>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HMO1-&gt;ASF1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EF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SWI4-&gt;YOX1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DC0C0"/>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EFEF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DFDF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DCDE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A2A2D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HMO1-&gt;CIN5</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EF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6DED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7E1E1"/>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9EAEA"/>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BEFE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5DCDC"/>
                    </a:solidFill>
                  </a:tcPr>
                </a:tc>
                <a:tc>
                  <a:txBody>
                    <a:bodyPr/>
                    <a:lstStyle/>
                    <a:p>
                      <a:pPr algn="ctr" fontAlgn="ctr"/>
                      <a:r>
                        <a:rPr lang="en-US" sz="1500" b="0" i="0" u="none" strike="noStrike">
                          <a:solidFill>
                            <a:srgbClr val="000000"/>
                          </a:solidFill>
                          <a:effectLst/>
                          <a:latin typeface="Arial"/>
                        </a:rPr>
                        <a:t>SWI5-&gt;ASH1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9595D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HMO1-&gt;CYC8</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BFBFE9"/>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SWI5-&gt;TEC1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5A4A4"/>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HMO1-&gt;GCN4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EFEF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D9D9F2"/>
                    </a:solidFill>
                  </a:tcPr>
                </a:tc>
                <a:tc>
                  <a:txBody>
                    <a:bodyPr/>
                    <a:lstStyle/>
                    <a:p>
                      <a:pPr algn="ctr" fontAlgn="ctr"/>
                      <a:r>
                        <a:rPr lang="en-US" sz="1500" b="0" i="0" u="none" strike="noStrike">
                          <a:solidFill>
                            <a:srgbClr val="000000"/>
                          </a:solidFill>
                          <a:effectLst/>
                          <a:latin typeface="Arial"/>
                        </a:rPr>
                        <a:t>TEC1-&gt;CIN5</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DCDE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HMO1-&gt;HAP4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4D9D9"/>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DDDDF3"/>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3E3F5"/>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BEFE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AEBE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0F0FA"/>
                    </a:solidFill>
                  </a:tcPr>
                </a:tc>
                <a:tc>
                  <a:txBody>
                    <a:bodyPr/>
                    <a:lstStyle/>
                    <a:p>
                      <a:pPr algn="ctr" fontAlgn="ctr"/>
                      <a:r>
                        <a:rPr lang="en-US" sz="1500" b="0" i="0" u="none" strike="noStrike">
                          <a:solidFill>
                            <a:srgbClr val="000000"/>
                          </a:solidFill>
                          <a:effectLst/>
                          <a:latin typeface="Arial"/>
                        </a:rPr>
                        <a:t>TEC1-&gt;HAP4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9E9E9"/>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HMO1-&gt;HMO1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8E5E5"/>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6E0E0"/>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6DFD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6DED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9E8E8"/>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AECEC"/>
                    </a:solidFill>
                  </a:tcPr>
                </a:tc>
                <a:tc>
                  <a:txBody>
                    <a:bodyPr/>
                    <a:lstStyle/>
                    <a:p>
                      <a:pPr algn="ctr" fontAlgn="ctr"/>
                      <a:r>
                        <a:rPr lang="en-US" sz="1500" b="0" i="0" u="none" strike="noStrike">
                          <a:solidFill>
                            <a:srgbClr val="000000"/>
                          </a:solidFill>
                          <a:effectLst/>
                          <a:latin typeface="Arial"/>
                        </a:rPr>
                        <a:t>TEC1-&gt;MSN2</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4E4F5"/>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dirty="0">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HMO1-&gt;HSF1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DFD"/>
                    </a:solidFill>
                  </a:tcPr>
                </a:tc>
                <a:tc>
                  <a:txBody>
                    <a:bodyPr/>
                    <a:lstStyle/>
                    <a:p>
                      <a:pPr algn="ctr" fontAlgn="ctr"/>
                      <a:r>
                        <a:rPr lang="en-US" sz="1500" b="0" i="0" u="none" strike="noStrike">
                          <a:solidFill>
                            <a:srgbClr val="000000"/>
                          </a:solidFill>
                          <a:effectLst/>
                          <a:latin typeface="Arial"/>
                        </a:rPr>
                        <a:t>TEC1-&gt;SFP1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DF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HMO1-&gt;MCM1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D87878"/>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D05E5E"/>
                    </a:solidFill>
                  </a:tcPr>
                </a:tc>
                <a:tc>
                  <a:txBody>
                    <a:bodyPr/>
                    <a:lstStyle/>
                    <a:p>
                      <a:pPr algn="ctr" fontAlgn="ctr"/>
                      <a:r>
                        <a:rPr lang="en-US" sz="1500" b="0" i="0" u="none" strike="noStrike">
                          <a:solidFill>
                            <a:srgbClr val="000000"/>
                          </a:solidFill>
                          <a:effectLst/>
                          <a:latin typeface="Arial"/>
                        </a:rPr>
                        <a:t>TEC1-&gt;YHP1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7F7F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HMO1-&gt;MSN2</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9EAEA"/>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DF7F7"/>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DF6F6"/>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CF4F4"/>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EFBF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DF7F7"/>
                    </a:solidFill>
                  </a:tcPr>
                </a:tc>
                <a:tc>
                  <a:txBody>
                    <a:bodyPr/>
                    <a:lstStyle/>
                    <a:p>
                      <a:pPr algn="ctr" fontAlgn="ctr"/>
                      <a:r>
                        <a:rPr lang="en-US" sz="1500" b="0" i="0" u="none" strike="noStrike">
                          <a:solidFill>
                            <a:srgbClr val="000000"/>
                          </a:solidFill>
                          <a:effectLst/>
                          <a:latin typeface="Arial"/>
                        </a:rPr>
                        <a:t>YHP1-&gt;ASF1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EEEF9"/>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HMO1-&gt;MSN4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8E5E5"/>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7E2E2"/>
                    </a:solidFill>
                  </a:tcPr>
                </a:tc>
                <a:tc>
                  <a:txBody>
                    <a:bodyPr/>
                    <a:lstStyle/>
                    <a:p>
                      <a:pPr algn="ctr" fontAlgn="ctr"/>
                      <a:r>
                        <a:rPr lang="en-US" sz="1500" b="0" i="0" u="none" strike="noStrike">
                          <a:solidFill>
                            <a:srgbClr val="000000"/>
                          </a:solidFill>
                          <a:effectLst/>
                          <a:latin typeface="Arial"/>
                        </a:rPr>
                        <a:t>YHP1-&gt;GLN3</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FC8C8"/>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8E6E6"/>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CBDB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19696"/>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9B2B2"/>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HMO1-&gt;TEC1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9EBE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YHP1-&gt;RDS3</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7E2E2"/>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1CFC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HMO1-&gt;YOX1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DF5F5"/>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8E7E7"/>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AECE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EFBF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DF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ZAP1-&gt;ACE2</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0CBC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6DFD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4D8D8"/>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6E0E0"/>
                    </a:solidFill>
                  </a:tcPr>
                </a:tc>
              </a:tr>
              <a:tr h="203200">
                <a:tc>
                  <a:txBody>
                    <a:bodyPr/>
                    <a:lstStyle/>
                    <a:p>
                      <a:pPr algn="ctr" fontAlgn="ctr"/>
                      <a:r>
                        <a:rPr lang="en-US" sz="1500" b="0" i="0" u="none" strike="noStrike">
                          <a:solidFill>
                            <a:srgbClr val="000000"/>
                          </a:solidFill>
                          <a:effectLst/>
                          <a:latin typeface="Arial"/>
                        </a:rPr>
                        <a:t>MCM1-&gt;ACE2</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CF3F3"/>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CF3F3"/>
                    </a:solidFill>
                  </a:tcPr>
                </a:tc>
                <a:tc>
                  <a:txBody>
                    <a:bodyPr/>
                    <a:lstStyle/>
                    <a:p>
                      <a:pPr algn="l" fontAlgn="b"/>
                      <a:r>
                        <a:rPr lang="sk-SK" sz="1100" b="0" i="0" u="none" strike="noStrike">
                          <a:solidFill>
                            <a:srgbClr val="000000"/>
                          </a:solidFill>
                          <a:effectLst/>
                          <a:latin typeface="Calibri"/>
                        </a:rPr>
                        <a:t> </a:t>
                      </a:r>
                    </a:p>
                  </a:txBody>
                  <a:tcPr marL="12700" marR="12700" marT="12700" marB="0" anchor="b">
                    <a:lnL>
                      <a:noFill/>
                    </a:lnL>
                    <a:lnR>
                      <a:noFill/>
                    </a:lnR>
                    <a:lnT>
                      <a:noFill/>
                    </a:lnT>
                    <a:lnB>
                      <a:noFill/>
                    </a:lnB>
                    <a:solidFill>
                      <a:srgbClr val="FFFFFF"/>
                    </a:solidFill>
                  </a:tcPr>
                </a:tc>
                <a:tc>
                  <a:txBody>
                    <a:bodyPr/>
                    <a:lstStyle/>
                    <a:p>
                      <a:pPr algn="l" fontAlgn="b"/>
                      <a:r>
                        <a:rPr lang="sk-SK" sz="1100" b="0" i="0" u="none" strike="noStrike">
                          <a:solidFill>
                            <a:srgbClr val="000000"/>
                          </a:solidFill>
                          <a:effectLst/>
                          <a:latin typeface="Calibri"/>
                        </a:rPr>
                        <a:t> </a:t>
                      </a:r>
                    </a:p>
                  </a:txBody>
                  <a:tcPr marL="12700" marR="12700" marT="12700" marB="0" anchor="b">
                    <a:lnL>
                      <a:noFill/>
                    </a:lnL>
                    <a:lnR>
                      <a:noFill/>
                    </a:lnR>
                    <a:lnT>
                      <a:noFill/>
                    </a:lnT>
                    <a:lnB>
                      <a:noFill/>
                    </a:lnB>
                    <a:solidFill>
                      <a:srgbClr val="FFFFFF"/>
                    </a:solidFill>
                  </a:tcPr>
                </a:tc>
                <a:tc>
                  <a:txBody>
                    <a:bodyPr/>
                    <a:lstStyle/>
                    <a:p>
                      <a:pPr algn="l" fontAlgn="b"/>
                      <a:r>
                        <a:rPr lang="sk-SK" sz="1100" b="0" i="0" u="none" strike="noStrike">
                          <a:solidFill>
                            <a:srgbClr val="000000"/>
                          </a:solidFill>
                          <a:effectLst/>
                          <a:latin typeface="Calibri"/>
                        </a:rPr>
                        <a:t> </a:t>
                      </a:r>
                    </a:p>
                  </a:txBody>
                  <a:tcPr marL="12700" marR="12700" marT="12700" marB="0" anchor="b">
                    <a:lnL>
                      <a:noFill/>
                    </a:lnL>
                    <a:lnR>
                      <a:noFill/>
                    </a:lnR>
                    <a:lnT>
                      <a:noFill/>
                    </a:lnT>
                    <a:lnB>
                      <a:noFill/>
                    </a:lnB>
                    <a:solidFill>
                      <a:srgbClr val="FFFFFF"/>
                    </a:solidFill>
                  </a:tcPr>
                </a:tc>
                <a:tc>
                  <a:txBody>
                    <a:bodyPr/>
                    <a:lstStyle/>
                    <a:p>
                      <a:pPr algn="l" fontAlgn="b"/>
                      <a:r>
                        <a:rPr lang="sk-SK" sz="1100" b="0" i="0" u="none" strike="noStrike">
                          <a:solidFill>
                            <a:srgbClr val="000000"/>
                          </a:solidFill>
                          <a:effectLst/>
                          <a:latin typeface="Calibri"/>
                        </a:rPr>
                        <a:t> </a:t>
                      </a:r>
                    </a:p>
                  </a:txBody>
                  <a:tcPr marL="12700" marR="12700" marT="12700" marB="0" anchor="b">
                    <a:lnL>
                      <a:noFill/>
                    </a:lnL>
                    <a:lnR>
                      <a:noFill/>
                    </a:lnR>
                    <a:lnT>
                      <a:noFill/>
                    </a:lnT>
                    <a:lnB>
                      <a:noFill/>
                    </a:lnB>
                    <a:solidFill>
                      <a:srgbClr val="FFFFFF"/>
                    </a:solidFill>
                  </a:tcPr>
                </a:tc>
                <a:tc>
                  <a:txBody>
                    <a:bodyPr/>
                    <a:lstStyle/>
                    <a:p>
                      <a:pPr algn="l" fontAlgn="b"/>
                      <a:r>
                        <a:rPr lang="sk-SK" sz="1100" b="0" i="0" u="none" strike="noStrike">
                          <a:solidFill>
                            <a:srgbClr val="000000"/>
                          </a:solidFill>
                          <a:effectLst/>
                          <a:latin typeface="Calibri"/>
                        </a:rPr>
                        <a:t> </a:t>
                      </a:r>
                    </a:p>
                  </a:txBody>
                  <a:tcPr marL="12700" marR="12700" marT="12700" marB="0" anchor="b">
                    <a:lnL>
                      <a:noFill/>
                    </a:lnL>
                    <a:lnR>
                      <a:noFill/>
                    </a:lnR>
                    <a:lnT>
                      <a:noFill/>
                    </a:lnT>
                    <a:lnB>
                      <a:noFill/>
                    </a:lnB>
                    <a:solidFill>
                      <a:srgbClr val="FFFFFF"/>
                    </a:solidFill>
                  </a:tcPr>
                </a:tc>
                <a:tc>
                  <a:txBody>
                    <a:bodyPr/>
                    <a:lstStyle/>
                    <a:p>
                      <a:pPr algn="l" fontAlgn="b"/>
                      <a:r>
                        <a:rPr lang="sk-SK" sz="1100" b="0" i="0" u="none" strike="noStrike">
                          <a:solidFill>
                            <a:srgbClr val="000000"/>
                          </a:solidFill>
                          <a:effectLst/>
                          <a:latin typeface="Calibri"/>
                        </a:rPr>
                        <a:t> </a:t>
                      </a:r>
                    </a:p>
                  </a:txBody>
                  <a:tcPr marL="12700" marR="12700" marT="12700" marB="0" anchor="b">
                    <a:lnL>
                      <a:noFill/>
                    </a:lnL>
                    <a:lnR>
                      <a:noFill/>
                    </a:lnR>
                    <a:lnT>
                      <a:noFill/>
                    </a:lnT>
                    <a:lnB>
                      <a:noFill/>
                    </a:lnB>
                    <a:solidFill>
                      <a:srgbClr val="FFFFFF"/>
                    </a:solidFill>
                  </a:tcPr>
                </a:tc>
                <a:tc>
                  <a:txBody>
                    <a:bodyPr/>
                    <a:lstStyle/>
                    <a:p>
                      <a:pPr algn="l" fontAlgn="b"/>
                      <a:r>
                        <a:rPr lang="sk-SK" sz="1100" b="0" i="0" u="none" strike="noStrike" dirty="0">
                          <a:solidFill>
                            <a:srgbClr val="000000"/>
                          </a:solidFill>
                          <a:effectLst/>
                          <a:latin typeface="Calibri"/>
                        </a:rPr>
                        <a:t> </a:t>
                      </a:r>
                    </a:p>
                  </a:txBody>
                  <a:tcPr marL="12700" marR="12700" marT="12700" marB="0" anchor="b">
                    <a:lnL>
                      <a:noFill/>
                    </a:lnL>
                    <a:lnR>
                      <a:noFill/>
                    </a:lnR>
                    <a:lnT>
                      <a:noFill/>
                    </a:lnT>
                    <a:lnB>
                      <a:noFill/>
                    </a:lnB>
                    <a:solidFill>
                      <a:srgbClr val="FFFFFF"/>
                    </a:solidFill>
                  </a:tcPr>
                </a:tc>
              </a:tr>
            </a:tbl>
          </a:graphicData>
        </a:graphic>
      </p:graphicFrame>
      <p:sp>
        <p:nvSpPr>
          <p:cNvPr id="24" name="TextBox 23"/>
          <p:cNvSpPr txBox="1"/>
          <p:nvPr/>
        </p:nvSpPr>
        <p:spPr>
          <a:xfrm>
            <a:off x="575669" y="25834919"/>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44" name="TextBox 243"/>
          <p:cNvSpPr txBox="1"/>
          <p:nvPr/>
        </p:nvSpPr>
        <p:spPr>
          <a:xfrm>
            <a:off x="575669" y="27518562"/>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45" name="TextBox 244"/>
          <p:cNvSpPr txBox="1"/>
          <p:nvPr/>
        </p:nvSpPr>
        <p:spPr>
          <a:xfrm>
            <a:off x="582095" y="28487726"/>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46" name="TextBox 245"/>
          <p:cNvSpPr txBox="1"/>
          <p:nvPr/>
        </p:nvSpPr>
        <p:spPr>
          <a:xfrm>
            <a:off x="6005594" y="29465098"/>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798082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162675" y="20538982"/>
            <a:ext cx="17800430" cy="1175152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1143000" indent="-1143000" algn="ctr">
              <a:buFont typeface="Arial"/>
              <a:buChar char="•"/>
            </a:pPr>
            <a:endParaRPr lang="en-US" dirty="0"/>
          </a:p>
        </p:txBody>
      </p:sp>
      <p:sp>
        <p:nvSpPr>
          <p:cNvPr id="2" name="Rectangle 1"/>
          <p:cNvSpPr/>
          <p:nvPr/>
        </p:nvSpPr>
        <p:spPr>
          <a:xfrm>
            <a:off x="636106" y="4844194"/>
            <a:ext cx="12089294" cy="2744631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Rectangle 4"/>
          <p:cNvSpPr/>
          <p:nvPr/>
        </p:nvSpPr>
        <p:spPr>
          <a:xfrm>
            <a:off x="636106" y="574767"/>
            <a:ext cx="42668952" cy="371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8" name="TextBox 187"/>
          <p:cNvSpPr txBox="1"/>
          <p:nvPr/>
        </p:nvSpPr>
        <p:spPr>
          <a:xfrm>
            <a:off x="1045117" y="583534"/>
            <a:ext cx="41871501" cy="3631763"/>
          </a:xfrm>
          <a:prstGeom prst="rect">
            <a:avLst/>
          </a:prstGeom>
          <a:solidFill>
            <a:srgbClr val="FFFFFF"/>
          </a:solidFill>
        </p:spPr>
        <p:txBody>
          <a:bodyPr wrap="square" rtlCol="0">
            <a:spAutoFit/>
          </a:bodyPr>
          <a:lstStyle/>
          <a:p>
            <a:pPr algn="ctr"/>
            <a:r>
              <a:rPr lang="en-US" sz="5400" b="1" dirty="0" smtClean="0">
                <a:latin typeface="Arial" panose="020B0604020202020204" pitchFamily="34" charset="0"/>
                <a:cs typeface="Arial" panose="020B0604020202020204" pitchFamily="34" charset="0"/>
              </a:rPr>
              <a:t>Dynamical systems modeling of six related small gene regulatory networks suggests that the transcription factors </a:t>
            </a:r>
          </a:p>
          <a:p>
            <a:pPr algn="ctr"/>
            <a:r>
              <a:rPr lang="en-US" sz="5400" b="1" dirty="0" smtClean="0">
                <a:latin typeface="Arial" panose="020B0604020202020204" pitchFamily="34" charset="0"/>
                <a:cs typeface="Arial" panose="020B0604020202020204" pitchFamily="34" charset="0"/>
              </a:rPr>
              <a:t>Cin5, Gln3, Hmo1, and Yhp1 play a role in controlling the cold shock response in </a:t>
            </a:r>
            <a:r>
              <a:rPr lang="en-US" sz="5400" b="1" i="1" dirty="0" smtClean="0">
                <a:latin typeface="Arial" panose="020B0604020202020204" pitchFamily="34" charset="0"/>
                <a:cs typeface="Arial" panose="020B0604020202020204" pitchFamily="34" charset="0"/>
              </a:rPr>
              <a:t>Saccharomyces cerevisiae</a:t>
            </a:r>
            <a:endParaRPr lang="en-US" sz="5400" dirty="0" smtClean="0">
              <a:latin typeface="Arial" panose="020B0604020202020204" pitchFamily="34" charset="0"/>
              <a:cs typeface="Arial" panose="020B0604020202020204" pitchFamily="34" charset="0"/>
            </a:endParaRPr>
          </a:p>
          <a:p>
            <a:pPr algn="ctr"/>
            <a:endParaRPr lang="en-US" sz="1000" b="1" dirty="0" smtClean="0">
              <a:latin typeface="Arial" panose="020B0604020202020204" pitchFamily="34" charset="0"/>
              <a:cs typeface="Arial" panose="020B0604020202020204" pitchFamily="34" charset="0"/>
            </a:endParaRPr>
          </a:p>
          <a:p>
            <a:pPr algn="ctr"/>
            <a:r>
              <a:rPr lang="en-US" sz="4000" b="1" dirty="0" smtClean="0">
                <a:latin typeface="Arial" panose="020B0604020202020204" pitchFamily="34" charset="0"/>
                <a:cs typeface="Arial" panose="020B0604020202020204" pitchFamily="34" charset="0"/>
              </a:rPr>
              <a:t>Brandon J. Klein</a:t>
            </a:r>
            <a:r>
              <a:rPr lang="en-US" sz="4000" b="1" baseline="30000" dirty="0" smtClean="0">
                <a:latin typeface="Arial" panose="020B0604020202020204" pitchFamily="34" charset="0"/>
                <a:cs typeface="Arial" panose="020B0604020202020204" pitchFamily="34" charset="0"/>
              </a:rPr>
              <a:t>1</a:t>
            </a:r>
            <a:r>
              <a:rPr lang="en-US" sz="4000" b="1" dirty="0" smtClean="0">
                <a:latin typeface="Arial" panose="020B0604020202020204" pitchFamily="34" charset="0"/>
                <a:cs typeface="Arial" panose="020B0604020202020204" pitchFamily="34" charset="0"/>
              </a:rPr>
              <a:t>, </a:t>
            </a:r>
            <a:r>
              <a:rPr lang="en-US" sz="4000" b="1" dirty="0">
                <a:latin typeface="Arial" panose="020B0604020202020204" pitchFamily="34" charset="0"/>
                <a:cs typeface="Arial" panose="020B0604020202020204" pitchFamily="34" charset="0"/>
              </a:rPr>
              <a:t>Natalie E. </a:t>
            </a:r>
            <a:r>
              <a:rPr lang="en-US" sz="4000" b="1" dirty="0" smtClean="0">
                <a:latin typeface="Arial" panose="020B0604020202020204" pitchFamily="34" charset="0"/>
                <a:cs typeface="Arial" panose="020B0604020202020204" pitchFamily="34" charset="0"/>
              </a:rPr>
              <a:t>Williams</a:t>
            </a:r>
            <a:r>
              <a:rPr lang="en-US" sz="4000" b="1" baseline="30000" dirty="0" smtClean="0">
                <a:latin typeface="Arial" panose="020B0604020202020204" pitchFamily="34" charset="0"/>
                <a:cs typeface="Arial" panose="020B0604020202020204" pitchFamily="34" charset="0"/>
              </a:rPr>
              <a:t>1</a:t>
            </a:r>
            <a:r>
              <a:rPr lang="en-US" sz="4000" b="1" dirty="0" smtClean="0">
                <a:latin typeface="Arial" panose="020B0604020202020204" pitchFamily="34" charset="0"/>
                <a:cs typeface="Arial" panose="020B0604020202020204" pitchFamily="34" charset="0"/>
              </a:rPr>
              <a:t>, Kam D. Dahlquist</a:t>
            </a:r>
            <a:r>
              <a:rPr lang="en-US" sz="4000" b="1" baseline="30000" dirty="0">
                <a:latin typeface="Arial" panose="020B0604020202020204" pitchFamily="34" charset="0"/>
                <a:cs typeface="Arial" panose="020B0604020202020204" pitchFamily="34" charset="0"/>
              </a:rPr>
              <a:t>1</a:t>
            </a:r>
            <a:r>
              <a:rPr lang="en-US" sz="4000" b="1" dirty="0" smtClean="0">
                <a:latin typeface="Arial" panose="020B0604020202020204" pitchFamily="34" charset="0"/>
                <a:cs typeface="Arial" panose="020B0604020202020204" pitchFamily="34" charset="0"/>
              </a:rPr>
              <a:t>, and Ben G. Fitzpatrick</a:t>
            </a:r>
            <a:r>
              <a:rPr lang="en-US" sz="4000" b="1" baseline="30000" dirty="0">
                <a:latin typeface="Arial" panose="020B0604020202020204" pitchFamily="34" charset="0"/>
                <a:cs typeface="Arial" panose="020B0604020202020204" pitchFamily="34" charset="0"/>
              </a:rPr>
              <a:t>2</a:t>
            </a:r>
            <a:endParaRPr lang="en-US" sz="4000" b="1" baseline="30000" dirty="0" smtClean="0">
              <a:latin typeface="Arial" panose="020B0604020202020204" pitchFamily="34" charset="0"/>
              <a:cs typeface="Arial" panose="020B0604020202020204" pitchFamily="34" charset="0"/>
            </a:endParaRPr>
          </a:p>
          <a:p>
            <a:pPr algn="ctr"/>
            <a:r>
              <a:rPr lang="en-US" sz="3600" b="1" baseline="30000" dirty="0" smtClean="0">
                <a:latin typeface="Arial" panose="020B0604020202020204" pitchFamily="34" charset="0"/>
                <a:cs typeface="Arial" panose="020B0604020202020204" pitchFamily="34" charset="0"/>
              </a:rPr>
              <a:t>1</a:t>
            </a:r>
            <a:r>
              <a:rPr lang="en-US" sz="3600" b="1" dirty="0" smtClean="0">
                <a:latin typeface="Arial" panose="020B0604020202020204" pitchFamily="34" charset="0"/>
                <a:cs typeface="Arial" panose="020B0604020202020204" pitchFamily="34" charset="0"/>
              </a:rPr>
              <a:t>Department of Biology, </a:t>
            </a:r>
            <a:r>
              <a:rPr lang="en-US" sz="3600" b="1" baseline="30000" dirty="0">
                <a:latin typeface="Arial" panose="020B0604020202020204" pitchFamily="34" charset="0"/>
                <a:cs typeface="Arial" panose="020B0604020202020204" pitchFamily="34" charset="0"/>
              </a:rPr>
              <a:t>2</a:t>
            </a:r>
            <a:r>
              <a:rPr lang="en-US" sz="3600" b="1" dirty="0" smtClean="0">
                <a:latin typeface="Arial" panose="020B0604020202020204" pitchFamily="34" charset="0"/>
                <a:cs typeface="Arial" panose="020B0604020202020204" pitchFamily="34" charset="0"/>
              </a:rPr>
              <a:t>Department of Mathematics</a:t>
            </a:r>
          </a:p>
          <a:p>
            <a:pPr algn="ctr"/>
            <a:r>
              <a:rPr lang="en-US" sz="3600" b="1" dirty="0" smtClean="0">
                <a:latin typeface="Arial" panose="020B0604020202020204" pitchFamily="34" charset="0"/>
                <a:cs typeface="Arial" panose="020B0604020202020204" pitchFamily="34" charset="0"/>
              </a:rPr>
              <a:t>Loyola Marymount University, 1 LMU Drive, Los Angeles, CA 90045 USA</a:t>
            </a:r>
            <a:endParaRPr lang="en-US" sz="3600" b="1" dirty="0">
              <a:latin typeface="Arial" panose="020B0604020202020204" pitchFamily="34" charset="0"/>
              <a:cs typeface="Arial" panose="020B0604020202020204" pitchFamily="34" charset="0"/>
            </a:endParaRPr>
          </a:p>
        </p:txBody>
      </p:sp>
      <p:sp>
        <p:nvSpPr>
          <p:cNvPr id="53" name="Rectangle 52"/>
          <p:cNvSpPr/>
          <p:nvPr/>
        </p:nvSpPr>
        <p:spPr>
          <a:xfrm>
            <a:off x="13164595" y="4852767"/>
            <a:ext cx="30200925" cy="1525070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dist"/>
            <a:endParaRPr lang="en-US" dirty="0"/>
          </a:p>
        </p:txBody>
      </p:sp>
      <p:sp>
        <p:nvSpPr>
          <p:cNvPr id="6" name="TextBox 5"/>
          <p:cNvSpPr txBox="1"/>
          <p:nvPr/>
        </p:nvSpPr>
        <p:spPr>
          <a:xfrm>
            <a:off x="636106" y="4802629"/>
            <a:ext cx="12089294" cy="892552"/>
          </a:xfrm>
          <a:prstGeom prst="rect">
            <a:avLst/>
          </a:prstGeom>
          <a:solidFill>
            <a:schemeClr val="bg1">
              <a:lumMod val="85000"/>
            </a:schemeClr>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Transcription Factors Control Gene Expression by Binding to </a:t>
            </a:r>
          </a:p>
          <a:p>
            <a:pPr algn="ctr"/>
            <a:r>
              <a:rPr lang="en-US" sz="2600" b="1" dirty="0" smtClean="0">
                <a:latin typeface="Arial" panose="020B0604020202020204" pitchFamily="34" charset="0"/>
                <a:cs typeface="Arial" panose="020B0604020202020204" pitchFamily="34" charset="0"/>
              </a:rPr>
              <a:t>Regulatory DNA Sequences Upstream of Genes</a:t>
            </a:r>
            <a:endParaRPr lang="en-US" sz="2600" b="1" dirty="0">
              <a:latin typeface="Arial" panose="020B0604020202020204" pitchFamily="34" charset="0"/>
              <a:cs typeface="Arial" panose="020B0604020202020204" pitchFamily="34" charset="0"/>
            </a:endParaRPr>
          </a:p>
        </p:txBody>
      </p:sp>
      <p:sp>
        <p:nvSpPr>
          <p:cNvPr id="11" name="Rectangle 10"/>
          <p:cNvSpPr/>
          <p:nvPr/>
        </p:nvSpPr>
        <p:spPr>
          <a:xfrm>
            <a:off x="31435716" y="20501927"/>
            <a:ext cx="11929805" cy="11788581"/>
          </a:xfrm>
          <a:prstGeom prst="rect">
            <a:avLst/>
          </a:prstGeom>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TextBox 9"/>
          <p:cNvSpPr txBox="1"/>
          <p:nvPr/>
        </p:nvSpPr>
        <p:spPr>
          <a:xfrm>
            <a:off x="31432603" y="27127878"/>
            <a:ext cx="11932920"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Acknowledgments</a:t>
            </a:r>
          </a:p>
        </p:txBody>
      </p:sp>
      <p:sp>
        <p:nvSpPr>
          <p:cNvPr id="12" name="TextBox 11"/>
          <p:cNvSpPr txBox="1"/>
          <p:nvPr/>
        </p:nvSpPr>
        <p:spPr>
          <a:xfrm>
            <a:off x="31432601" y="20499781"/>
            <a:ext cx="11932920"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Conclusions and Future Directions</a:t>
            </a:r>
            <a:endParaRPr lang="en-US" sz="3000" b="1" dirty="0">
              <a:latin typeface="Arial" panose="020B0604020202020204" pitchFamily="34" charset="0"/>
              <a:cs typeface="Arial" panose="020B0604020202020204" pitchFamily="34" charset="0"/>
            </a:endParaRPr>
          </a:p>
        </p:txBody>
      </p:sp>
      <p:sp>
        <p:nvSpPr>
          <p:cNvPr id="13" name="TextBox 12"/>
          <p:cNvSpPr txBox="1"/>
          <p:nvPr/>
        </p:nvSpPr>
        <p:spPr>
          <a:xfrm>
            <a:off x="31432602" y="29520576"/>
            <a:ext cx="11932920"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References </a:t>
            </a:r>
            <a:endParaRPr lang="en-US" sz="3000" b="1" dirty="0">
              <a:latin typeface="Arial" panose="020B0604020202020204" pitchFamily="34" charset="0"/>
              <a:cs typeface="Arial" panose="020B0604020202020204" pitchFamily="34" charset="0"/>
            </a:endParaRPr>
          </a:p>
        </p:txBody>
      </p:sp>
      <p:sp>
        <p:nvSpPr>
          <p:cNvPr id="19" name="TextBox 18"/>
          <p:cNvSpPr txBox="1"/>
          <p:nvPr/>
        </p:nvSpPr>
        <p:spPr>
          <a:xfrm>
            <a:off x="13166035" y="4793825"/>
            <a:ext cx="30199485"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Through Visualization of the Six Networks, GRNsight Highlighted  a Key Regulatory Motif </a:t>
            </a:r>
            <a:r>
              <a:rPr lang="en-US" sz="3000" b="1" dirty="0">
                <a:latin typeface="Arial" panose="020B0604020202020204" pitchFamily="34" charset="0"/>
                <a:cs typeface="Arial" panose="020B0604020202020204" pitchFamily="34" charset="0"/>
              </a:rPr>
              <a:t>F</a:t>
            </a:r>
            <a:r>
              <a:rPr lang="en-US" sz="3000" b="1" dirty="0" smtClean="0">
                <a:latin typeface="Arial" panose="020B0604020202020204" pitchFamily="34" charset="0"/>
                <a:cs typeface="Arial" panose="020B0604020202020204" pitchFamily="34" charset="0"/>
              </a:rPr>
              <a:t>ound in Five of the Six Database-Derived GRNs</a:t>
            </a:r>
          </a:p>
        </p:txBody>
      </p:sp>
      <p:sp>
        <p:nvSpPr>
          <p:cNvPr id="22" name="TextBox 21"/>
          <p:cNvSpPr txBox="1"/>
          <p:nvPr/>
        </p:nvSpPr>
        <p:spPr>
          <a:xfrm>
            <a:off x="31577999" y="27704923"/>
            <a:ext cx="11597883" cy="1600438"/>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For their work on the GRNmap code, we would like to </a:t>
            </a:r>
            <a:r>
              <a:rPr lang="en-US" sz="1400" b="1" dirty="0" smtClean="0">
                <a:latin typeface="Arial" panose="020B0604020202020204" pitchFamily="34" charset="0"/>
                <a:cs typeface="Arial" panose="020B0604020202020204" pitchFamily="34" charset="0"/>
              </a:rPr>
              <a:t>thank </a:t>
            </a:r>
            <a:r>
              <a:rPr lang="en-US" sz="1400" b="1" dirty="0">
                <a:latin typeface="Arial" panose="020B0604020202020204" pitchFamily="34" charset="0"/>
                <a:cs typeface="Arial" panose="020B0604020202020204" pitchFamily="34" charset="0"/>
              </a:rPr>
              <a:t>Trixie Anne M. Roque, </a:t>
            </a:r>
            <a:r>
              <a:rPr lang="en-US" sz="1400" b="1" dirty="0" err="1">
                <a:latin typeface="Arial" panose="020B0604020202020204" pitchFamily="34" charset="0"/>
                <a:cs typeface="Arial" panose="020B0604020202020204" pitchFamily="34" charset="0"/>
              </a:rPr>
              <a:t>Chukwuemeka</a:t>
            </a:r>
            <a:r>
              <a:rPr lang="en-US" sz="1400" b="1" dirty="0">
                <a:latin typeface="Arial" panose="020B0604020202020204" pitchFamily="34" charset="0"/>
                <a:cs typeface="Arial" panose="020B0604020202020204" pitchFamily="34" charset="0"/>
              </a:rPr>
              <a:t> E. </a:t>
            </a:r>
            <a:r>
              <a:rPr lang="en-US" sz="1400" b="1" dirty="0" err="1">
                <a:latin typeface="Arial" panose="020B0604020202020204" pitchFamily="34" charset="0"/>
                <a:cs typeface="Arial" panose="020B0604020202020204" pitchFamily="34" charset="0"/>
              </a:rPr>
              <a:t>Azinge</a:t>
            </a:r>
            <a:r>
              <a:rPr lang="en-US" sz="1400" b="1" dirty="0" smtClean="0">
                <a:latin typeface="Arial" panose="020B0604020202020204" pitchFamily="34" charset="0"/>
                <a:cs typeface="Arial" panose="020B0604020202020204" pitchFamily="34" charset="0"/>
              </a:rPr>
              <a:t>, and Justin K. Torres. </a:t>
            </a:r>
            <a:r>
              <a:rPr lang="en-US" sz="1400" b="1" dirty="0">
                <a:latin typeface="Arial" panose="020B0604020202020204" pitchFamily="34" charset="0"/>
                <a:cs typeface="Arial" panose="020B0604020202020204" pitchFamily="34" charset="0"/>
              </a:rPr>
              <a:t>We thank Nicole A. Anguiano,  </a:t>
            </a:r>
            <a:r>
              <a:rPr lang="en-US" sz="1400" b="1" dirty="0" err="1">
                <a:latin typeface="Arial" panose="020B0604020202020204" pitchFamily="34" charset="0"/>
                <a:cs typeface="Arial" panose="020B0604020202020204" pitchFamily="34" charset="0"/>
              </a:rPr>
              <a:t>Anindita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Varshneya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Mihir</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Samdarshi</a:t>
            </a:r>
            <a:r>
              <a:rPr lang="en-US" sz="1400" b="1" dirty="0">
                <a:latin typeface="Arial" panose="020B0604020202020204" pitchFamily="34" charset="0"/>
                <a:cs typeface="Arial" panose="020B0604020202020204" pitchFamily="34" charset="0"/>
              </a:rPr>
              <a:t>, </a:t>
            </a:r>
            <a:r>
              <a:rPr lang="en-US" sz="1400" b="1" dirty="0" smtClean="0">
                <a:latin typeface="Arial" panose="020B0604020202020204" pitchFamily="34" charset="0"/>
                <a:cs typeface="Arial" panose="020B0604020202020204" pitchFamily="34" charset="0"/>
              </a:rPr>
              <a:t>Edward </a:t>
            </a:r>
            <a:r>
              <a:rPr lang="en-US" sz="1400" b="1" dirty="0" err="1" smtClean="0">
                <a:latin typeface="Arial" panose="020B0604020202020204" pitchFamily="34" charset="0"/>
                <a:cs typeface="Arial" panose="020B0604020202020204" pitchFamily="34" charset="0"/>
              </a:rPr>
              <a:t>Bachuora</a:t>
            </a:r>
            <a:r>
              <a:rPr lang="en-US" sz="1400" b="1" dirty="0" smtClean="0">
                <a:latin typeface="Arial" panose="020B0604020202020204" pitchFamily="34" charset="0"/>
                <a:cs typeface="Arial" panose="020B0604020202020204" pitchFamily="34" charset="0"/>
              </a:rPr>
              <a:t>, Jen Shin, and Eileen </a:t>
            </a:r>
            <a:r>
              <a:rPr lang="en-US" sz="1400" b="1" dirty="0" err="1" smtClean="0">
                <a:latin typeface="Arial" panose="020B0604020202020204" pitchFamily="34" charset="0"/>
                <a:cs typeface="Arial" panose="020B0604020202020204" pitchFamily="34" charset="0"/>
              </a:rPr>
              <a:t>Choe</a:t>
            </a:r>
            <a:r>
              <a:rPr lang="en-US" sz="1400" b="1" dirty="0" smtClean="0">
                <a:latin typeface="Arial" panose="020B0604020202020204" pitchFamily="34" charset="0"/>
                <a:cs typeface="Arial" panose="020B0604020202020204" pitchFamily="34" charset="0"/>
              </a:rPr>
              <a:t> for their </a:t>
            </a:r>
            <a:r>
              <a:rPr lang="en-US" sz="1400" b="1" dirty="0">
                <a:latin typeface="Arial" panose="020B0604020202020204" pitchFamily="34" charset="0"/>
                <a:cs typeface="Arial" panose="020B0604020202020204" pitchFamily="34" charset="0"/>
              </a:rPr>
              <a:t>work on the GRNsight visualization software. Microarray data were collected by Cybele Arsan, Wesley </a:t>
            </a:r>
            <a:r>
              <a:rPr lang="en-US" sz="1400" b="1" dirty="0" err="1">
                <a:latin typeface="Arial" panose="020B0604020202020204" pitchFamily="34" charset="0"/>
                <a:cs typeface="Arial" panose="020B0604020202020204" pitchFamily="34" charset="0"/>
              </a:rPr>
              <a:t>Citti</a:t>
            </a:r>
            <a:r>
              <a:rPr lang="en-US" sz="1400" b="1" dirty="0">
                <a:latin typeface="Arial" panose="020B0604020202020204" pitchFamily="34" charset="0"/>
                <a:cs typeface="Arial" panose="020B0604020202020204" pitchFamily="34" charset="0"/>
              </a:rPr>
              <a:t>, Kevin </a:t>
            </a:r>
            <a:r>
              <a:rPr lang="en-US" sz="1400" b="1" dirty="0" err="1">
                <a:latin typeface="Arial" panose="020B0604020202020204" pitchFamily="34" charset="0"/>
                <a:cs typeface="Arial" panose="020B0604020202020204" pitchFamily="34" charset="0"/>
              </a:rPr>
              <a:t>Entzminger</a:t>
            </a:r>
            <a:r>
              <a:rPr lang="en-US" sz="1400" b="1" dirty="0">
                <a:latin typeface="Arial" panose="020B0604020202020204" pitchFamily="34" charset="0"/>
                <a:cs typeface="Arial" panose="020B0604020202020204" pitchFamily="34" charset="0"/>
              </a:rPr>
              <a:t>, Andrew Herman, Monica Hong, Heather King, Lauren </a:t>
            </a:r>
            <a:r>
              <a:rPr lang="en-US" sz="1400" b="1" dirty="0" err="1">
                <a:latin typeface="Arial" panose="020B0604020202020204" pitchFamily="34" charset="0"/>
                <a:cs typeface="Arial" panose="020B0604020202020204" pitchFamily="34" charset="0"/>
              </a:rPr>
              <a:t>Kubeck</a:t>
            </a:r>
            <a:r>
              <a:rPr lang="en-US" sz="1400" b="1" dirty="0">
                <a:latin typeface="Arial" panose="020B0604020202020204" pitchFamily="34" charset="0"/>
                <a:cs typeface="Arial" panose="020B0604020202020204" pitchFamily="34" charset="0"/>
              </a:rPr>
              <a:t>, Stephanie </a:t>
            </a:r>
            <a:r>
              <a:rPr lang="en-US" sz="1400" b="1" dirty="0" err="1">
                <a:latin typeface="Arial" panose="020B0604020202020204" pitchFamily="34" charset="0"/>
                <a:cs typeface="Arial" panose="020B0604020202020204" pitchFamily="34" charset="0"/>
              </a:rPr>
              <a:t>Kuelbs</a:t>
            </a:r>
            <a:r>
              <a:rPr lang="en-US" sz="1400" b="1" dirty="0">
                <a:latin typeface="Arial" panose="020B0604020202020204" pitchFamily="34" charset="0"/>
                <a:cs typeface="Arial" panose="020B0604020202020204" pitchFamily="34" charset="0"/>
              </a:rPr>
              <a:t>, Elizabeth Liu, Matthew Mejia, Kevin McGee, </a:t>
            </a:r>
            <a:r>
              <a:rPr lang="en-US" sz="1400" b="1" dirty="0" smtClean="0">
                <a:latin typeface="Arial" panose="020B0604020202020204" pitchFamily="34" charset="0"/>
                <a:cs typeface="Arial" panose="020B0604020202020204" pitchFamily="34" charset="0"/>
              </a:rPr>
              <a:t>Kenny </a:t>
            </a:r>
            <a:r>
              <a:rPr lang="en-US" sz="1400" b="1" dirty="0">
                <a:latin typeface="Arial" panose="020B0604020202020204" pitchFamily="34" charset="0"/>
                <a:cs typeface="Arial" panose="020B0604020202020204" pitchFamily="34" charset="0"/>
              </a:rPr>
              <a:t>Rodriguez, Olivia </a:t>
            </a:r>
            <a:r>
              <a:rPr lang="en-US" sz="1400" b="1" dirty="0" err="1">
                <a:latin typeface="Arial" panose="020B0604020202020204" pitchFamily="34" charset="0"/>
                <a:cs typeface="Arial" panose="020B0604020202020204" pitchFamily="34" charset="0"/>
              </a:rPr>
              <a:t>Sakhon</a:t>
            </a:r>
            <a:r>
              <a:rPr lang="en-US" sz="1400" b="1" dirty="0">
                <a:latin typeface="Arial" panose="020B0604020202020204" pitchFamily="34" charset="0"/>
                <a:cs typeface="Arial" panose="020B0604020202020204" pitchFamily="34" charset="0"/>
              </a:rPr>
              <a:t>, Alondra Vega, and Kevin Wyllie</a:t>
            </a:r>
            <a:r>
              <a:rPr lang="en-US" sz="1400" b="1" dirty="0" smtClean="0">
                <a:latin typeface="Arial" panose="020B0604020202020204" pitchFamily="34" charset="0"/>
                <a:cs typeface="Arial" panose="020B0604020202020204" pitchFamily="34" charset="0"/>
              </a:rPr>
              <a:t>. Further, we would like to thank Kristen M. </a:t>
            </a:r>
            <a:r>
              <a:rPr lang="en-US" sz="1400" b="1" dirty="0" err="1" smtClean="0">
                <a:latin typeface="Arial" panose="020B0604020202020204" pitchFamily="34" charset="0"/>
                <a:cs typeface="Arial" panose="020B0604020202020204" pitchFamily="34" charset="0"/>
              </a:rPr>
              <a:t>Horstmann</a:t>
            </a:r>
            <a:r>
              <a:rPr lang="en-US" sz="1400" b="1" dirty="0" smtClean="0">
                <a:latin typeface="Arial" panose="020B0604020202020204" pitchFamily="34" charset="0"/>
                <a:cs typeface="Arial" panose="020B0604020202020204" pitchFamily="34" charset="0"/>
              </a:rPr>
              <a:t> and Margaret J. O’Neil for their contributions to the GRNmap data analysis team. </a:t>
            </a:r>
            <a:r>
              <a:rPr lang="en-US" sz="1400" b="1" dirty="0">
                <a:latin typeface="Arial" panose="020B0604020202020204" pitchFamily="34" charset="0"/>
                <a:cs typeface="Arial" panose="020B0604020202020204" pitchFamily="34" charset="0"/>
              </a:rPr>
              <a:t>This work was supported by NSF-RUI Award 0921038 (K.D.D., B.G.F.), a </a:t>
            </a:r>
            <a:r>
              <a:rPr lang="en-US" sz="1400" b="1" dirty="0" err="1">
                <a:latin typeface="Arial" panose="020B0604020202020204" pitchFamily="34" charset="0"/>
                <a:cs typeface="Arial" panose="020B0604020202020204" pitchFamily="34" charset="0"/>
              </a:rPr>
              <a:t>Kadner</a:t>
            </a:r>
            <a:r>
              <a:rPr lang="en-US" sz="1400" b="1" dirty="0">
                <a:latin typeface="Arial" panose="020B0604020202020204" pitchFamily="34" charset="0"/>
                <a:cs typeface="Arial" panose="020B0604020202020204" pitchFamily="34" charset="0"/>
              </a:rPr>
              <a:t>-Pitts Research Grant (</a:t>
            </a:r>
            <a:r>
              <a:rPr lang="en-US" sz="1400" b="1" dirty="0" smtClean="0">
                <a:latin typeface="Arial" panose="020B0604020202020204" pitchFamily="34" charset="0"/>
                <a:cs typeface="Arial" panose="020B0604020202020204" pitchFamily="34" charset="0"/>
              </a:rPr>
              <a:t>K.D.D.), </a:t>
            </a:r>
            <a:r>
              <a:rPr lang="en-US" sz="1400" b="1" dirty="0">
                <a:latin typeface="Arial" panose="020B0604020202020204" pitchFamily="34" charset="0"/>
                <a:cs typeface="Arial" panose="020B0604020202020204" pitchFamily="34" charset="0"/>
              </a:rPr>
              <a:t>and a Loyola Marymount University Honors Program Summer Fellowship </a:t>
            </a:r>
            <a:r>
              <a:rPr lang="en-US" sz="1400" b="1" dirty="0" smtClean="0">
                <a:latin typeface="Arial" panose="020B0604020202020204" pitchFamily="34" charset="0"/>
                <a:cs typeface="Arial" panose="020B0604020202020204" pitchFamily="34" charset="0"/>
              </a:rPr>
              <a:t>(N.E.W).</a:t>
            </a:r>
          </a:p>
        </p:txBody>
      </p:sp>
      <p:sp>
        <p:nvSpPr>
          <p:cNvPr id="28" name="TextBox 27"/>
          <p:cNvSpPr txBox="1"/>
          <p:nvPr/>
        </p:nvSpPr>
        <p:spPr>
          <a:xfrm>
            <a:off x="13165740" y="20501927"/>
            <a:ext cx="17800431" cy="1015663"/>
          </a:xfrm>
          <a:prstGeom prst="rect">
            <a:avLst/>
          </a:prstGeom>
          <a:solidFill>
            <a:schemeClr val="bg1">
              <a:lumMod val="85000"/>
            </a:schemeClr>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Graph Statistics Demonstrate that the Transcription Factors in this Motif Exhibit a </a:t>
            </a:r>
          </a:p>
          <a:p>
            <a:pPr algn="ctr"/>
            <a:r>
              <a:rPr lang="en-US" sz="3000" b="1" dirty="0" smtClean="0">
                <a:latin typeface="Arial" panose="020B0604020202020204" pitchFamily="34" charset="0"/>
                <a:cs typeface="Arial" panose="020B0604020202020204" pitchFamily="34" charset="0"/>
              </a:rPr>
              <a:t>High Degree of Influence on the Overall GRNs</a:t>
            </a:r>
            <a:endParaRPr lang="en-US" sz="3000" b="1" dirty="0">
              <a:latin typeface="Arial" panose="020B0604020202020204" pitchFamily="34" charset="0"/>
              <a:cs typeface="Arial" panose="020B0604020202020204" pitchFamily="34" charset="0"/>
            </a:endParaRPr>
          </a:p>
        </p:txBody>
      </p:sp>
      <p:pic>
        <p:nvPicPr>
          <p:cNvPr id="42" name="Picture 2" descr="Transcription"/>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742" t="38440" r="2917" b="21317"/>
          <a:stretch/>
        </p:blipFill>
        <p:spPr>
          <a:xfrm>
            <a:off x="767853" y="5995146"/>
            <a:ext cx="3917118" cy="1452621"/>
          </a:xfrm>
          <a:prstGeom prst="rect">
            <a:avLst/>
          </a:prstGeom>
          <a:noFill/>
        </p:spPr>
      </p:pic>
      <p:sp>
        <p:nvSpPr>
          <p:cNvPr id="43" name="TextBox 42"/>
          <p:cNvSpPr txBox="1"/>
          <p:nvPr/>
        </p:nvSpPr>
        <p:spPr>
          <a:xfrm>
            <a:off x="4854077" y="5709545"/>
            <a:ext cx="7871323" cy="2246769"/>
          </a:xfrm>
          <a:prstGeom prst="rect">
            <a:avLst/>
          </a:prstGeom>
          <a:noFill/>
        </p:spPr>
        <p:txBody>
          <a:bodyPr wrap="square" rtlCol="0">
            <a:spAutoFit/>
          </a:bodyPr>
          <a:lstStyle/>
          <a:p>
            <a:pPr marL="342900" indent="-342900">
              <a:buFont typeface="Arial"/>
              <a:buChar char="•"/>
            </a:pPr>
            <a:r>
              <a:rPr lang="en-US" sz="2000" b="1" dirty="0" smtClean="0">
                <a:latin typeface="Arial"/>
                <a:cs typeface="Arial"/>
              </a:rPr>
              <a:t>Activators increase gene expression.</a:t>
            </a:r>
          </a:p>
          <a:p>
            <a:pPr marL="342900" indent="-342900">
              <a:buFont typeface="Arial"/>
              <a:buChar char="•"/>
            </a:pPr>
            <a:r>
              <a:rPr lang="en-US" sz="2000" b="1" dirty="0" smtClean="0">
                <a:latin typeface="Arial"/>
                <a:cs typeface="Arial"/>
              </a:rPr>
              <a:t>Repressors decrease gene expression.</a:t>
            </a:r>
          </a:p>
          <a:p>
            <a:pPr marL="342900" indent="-342900">
              <a:buFont typeface="Arial"/>
              <a:buChar char="•"/>
            </a:pPr>
            <a:r>
              <a:rPr lang="en-US" sz="2000" b="1" dirty="0" smtClean="0">
                <a:latin typeface="Arial"/>
                <a:cs typeface="Arial"/>
              </a:rPr>
              <a:t>Transcription factors are themselves proteins that are encoded by genes.</a:t>
            </a:r>
          </a:p>
          <a:p>
            <a:pPr marL="342900" indent="-342900">
              <a:buFont typeface="Arial"/>
              <a:buChar char="•"/>
            </a:pPr>
            <a:r>
              <a:rPr lang="en-US" sz="2000" b="1" dirty="0" smtClean="0">
                <a:latin typeface="Arial"/>
                <a:cs typeface="Arial"/>
              </a:rPr>
              <a:t>A </a:t>
            </a:r>
            <a:r>
              <a:rPr lang="en-US" sz="2000" b="1" dirty="0" smtClean="0">
                <a:latin typeface="Arial" panose="020B0604020202020204" pitchFamily="34" charset="0"/>
                <a:cs typeface="Arial" panose="020B0604020202020204" pitchFamily="34" charset="0"/>
              </a:rPr>
              <a:t>gene </a:t>
            </a:r>
            <a:r>
              <a:rPr lang="en-US" sz="2000" b="1" dirty="0">
                <a:latin typeface="Arial" panose="020B0604020202020204" pitchFamily="34" charset="0"/>
                <a:cs typeface="Arial" panose="020B0604020202020204" pitchFamily="34" charset="0"/>
              </a:rPr>
              <a:t>regulatory network (GRN) consists of a set of transcription factors that regulate the level of expression </a:t>
            </a:r>
            <a:r>
              <a:rPr lang="en-US" sz="2000" b="1" dirty="0" smtClean="0">
                <a:latin typeface="Arial" panose="020B0604020202020204" pitchFamily="34" charset="0"/>
                <a:cs typeface="Arial" panose="020B0604020202020204" pitchFamily="34" charset="0"/>
              </a:rPr>
              <a:t>of a set of target genes.</a:t>
            </a:r>
          </a:p>
        </p:txBody>
      </p:sp>
      <p:sp>
        <p:nvSpPr>
          <p:cNvPr id="88" name="TextBox 87"/>
          <p:cNvSpPr txBox="1"/>
          <p:nvPr/>
        </p:nvSpPr>
        <p:spPr>
          <a:xfrm>
            <a:off x="636106" y="20947641"/>
            <a:ext cx="12089294" cy="892552"/>
          </a:xfrm>
          <a:prstGeom prst="rect">
            <a:avLst/>
          </a:prstGeom>
          <a:solidFill>
            <a:srgbClr val="D9D9D9"/>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Modeling of the GRNs Revealed Consistent Regulatory Relationships Among a Series of Transcription Factors</a:t>
            </a:r>
          </a:p>
        </p:txBody>
      </p:sp>
      <p:sp>
        <p:nvSpPr>
          <p:cNvPr id="106" name="TextBox 105"/>
          <p:cNvSpPr txBox="1"/>
          <p:nvPr/>
        </p:nvSpPr>
        <p:spPr>
          <a:xfrm>
            <a:off x="14111521" y="5398464"/>
            <a:ext cx="3123602" cy="1138773"/>
          </a:xfrm>
          <a:prstGeom prst="rect">
            <a:avLst/>
          </a:prstGeom>
          <a:noFill/>
          <a:ln>
            <a:noFill/>
          </a:ln>
        </p:spPr>
        <p:txBody>
          <a:bodyPr wrap="square" rtlCol="0">
            <a:spAutoFit/>
          </a:bodyPr>
          <a:lstStyle/>
          <a:p>
            <a:pPr algn="ctr"/>
            <a:r>
              <a:rPr lang="en-US" sz="2400" b="1" u="sng" dirty="0" smtClean="0">
                <a:latin typeface="Arial"/>
                <a:cs typeface="Arial"/>
              </a:rPr>
              <a:t>1. Network derived from </a:t>
            </a:r>
            <a:r>
              <a:rPr lang="en-US" sz="2400" b="1" u="sng" dirty="0" err="1" smtClean="0">
                <a:latin typeface="Arial"/>
                <a:cs typeface="Arial"/>
              </a:rPr>
              <a:t>wt</a:t>
            </a:r>
            <a:r>
              <a:rPr lang="en-US" sz="2400" b="1" u="sng" dirty="0" smtClean="0">
                <a:latin typeface="Arial"/>
                <a:cs typeface="Arial"/>
              </a:rPr>
              <a:t> data</a:t>
            </a:r>
          </a:p>
          <a:p>
            <a:pPr algn="ctr"/>
            <a:r>
              <a:rPr lang="en-US" sz="2000" b="1" dirty="0" smtClean="0">
                <a:latin typeface="Arial"/>
                <a:cs typeface="Arial"/>
              </a:rPr>
              <a:t> 16 genes, 36 edges</a:t>
            </a:r>
          </a:p>
        </p:txBody>
      </p:sp>
      <p:sp>
        <p:nvSpPr>
          <p:cNvPr id="57" name="TextBox 56"/>
          <p:cNvSpPr txBox="1"/>
          <p:nvPr/>
        </p:nvSpPr>
        <p:spPr>
          <a:xfrm>
            <a:off x="13166034" y="12588207"/>
            <a:ext cx="30199486" cy="553998"/>
          </a:xfrm>
          <a:prstGeom prst="rect">
            <a:avLst/>
          </a:prstGeom>
          <a:solidFill>
            <a:schemeClr val="bg1">
              <a:lumMod val="85000"/>
            </a:schemeClr>
          </a:solidFill>
        </p:spPr>
        <p:txBody>
          <a:bodyPr wrap="square" rtlCol="0">
            <a:spAutoFit/>
          </a:bodyPr>
          <a:lstStyle/>
          <a:p>
            <a:pPr algn="ctr"/>
            <a:r>
              <a:rPr lang="en-US" sz="3000" b="1" dirty="0">
                <a:latin typeface="Arial"/>
                <a:cs typeface="Arial"/>
              </a:rPr>
              <a:t>Changes in the Expression of Cin5, Hmo1, and Yhp1 Were Modeled Well; these Transcription Factors Form a Regulatory Chain</a:t>
            </a:r>
            <a:endParaRPr lang="en-US" sz="3000" b="1" dirty="0">
              <a:latin typeface="Arial"/>
              <a:cs typeface="Arial"/>
            </a:endParaRPr>
          </a:p>
        </p:txBody>
      </p:sp>
      <p:pic>
        <p:nvPicPr>
          <p:cNvPr id="14" name="Picture 13" descr="Screen Shot 2016-03-15 at 7.16.16 PM.png"/>
          <p:cNvPicPr>
            <a:picLocks noChangeAspect="1"/>
          </p:cNvPicPr>
          <p:nvPr/>
        </p:nvPicPr>
        <p:blipFill rotWithShape="1">
          <a:blip r:embed="rId4">
            <a:extLst>
              <a:ext uri="{28A0092B-C50C-407E-A947-70E740481C1C}">
                <a14:useLocalDpi xmlns:a14="http://schemas.microsoft.com/office/drawing/2010/main" val="0"/>
              </a:ext>
            </a:extLst>
          </a:blip>
          <a:srcRect r="1819"/>
          <a:stretch/>
        </p:blipFill>
        <p:spPr>
          <a:xfrm>
            <a:off x="825002" y="2769320"/>
            <a:ext cx="3716630" cy="1456201"/>
          </a:xfrm>
          <a:prstGeom prst="rect">
            <a:avLst/>
          </a:prstGeom>
        </p:spPr>
      </p:pic>
      <p:sp>
        <p:nvSpPr>
          <p:cNvPr id="96" name="TextBox 95"/>
          <p:cNvSpPr txBox="1"/>
          <p:nvPr/>
        </p:nvSpPr>
        <p:spPr>
          <a:xfrm>
            <a:off x="24291058" y="5398464"/>
            <a:ext cx="3247565" cy="1138773"/>
          </a:xfrm>
          <a:prstGeom prst="rect">
            <a:avLst/>
          </a:prstGeom>
          <a:noFill/>
          <a:ln>
            <a:noFill/>
          </a:ln>
        </p:spPr>
        <p:txBody>
          <a:bodyPr wrap="square" rtlCol="0">
            <a:spAutoFit/>
          </a:bodyPr>
          <a:lstStyle/>
          <a:p>
            <a:pPr algn="ctr"/>
            <a:r>
              <a:rPr lang="en-US" sz="2400" b="1" u="sng" dirty="0" smtClean="0">
                <a:latin typeface="Arial"/>
                <a:cs typeface="Arial"/>
              </a:rPr>
              <a:t>3. Network derived from ∆cin5 data</a:t>
            </a:r>
          </a:p>
          <a:p>
            <a:pPr algn="ctr"/>
            <a:r>
              <a:rPr lang="en-US" sz="2000" b="1" dirty="0" smtClean="0">
                <a:latin typeface="Arial"/>
                <a:cs typeface="Arial"/>
              </a:rPr>
              <a:t> 17 genes, 32 edges </a:t>
            </a:r>
          </a:p>
        </p:txBody>
      </p:sp>
      <p:sp>
        <p:nvSpPr>
          <p:cNvPr id="97" name="TextBox 96"/>
          <p:cNvSpPr txBox="1"/>
          <p:nvPr/>
        </p:nvSpPr>
        <p:spPr>
          <a:xfrm>
            <a:off x="19155201" y="5412112"/>
            <a:ext cx="3102365" cy="1138773"/>
          </a:xfrm>
          <a:prstGeom prst="rect">
            <a:avLst/>
          </a:prstGeom>
          <a:noFill/>
          <a:ln>
            <a:noFill/>
          </a:ln>
        </p:spPr>
        <p:txBody>
          <a:bodyPr wrap="square" rtlCol="0">
            <a:spAutoFit/>
          </a:bodyPr>
          <a:lstStyle/>
          <a:p>
            <a:pPr algn="ctr"/>
            <a:r>
              <a:rPr lang="en-US" sz="2400" b="1" u="sng" dirty="0" smtClean="0">
                <a:latin typeface="Arial"/>
                <a:cs typeface="Arial"/>
              </a:rPr>
              <a:t>2. Network derived from ∆cin5 data</a:t>
            </a:r>
          </a:p>
          <a:p>
            <a:pPr algn="ctr"/>
            <a:r>
              <a:rPr lang="en-US" sz="2000" b="1" dirty="0" smtClean="0">
                <a:latin typeface="Arial"/>
                <a:cs typeface="Arial"/>
              </a:rPr>
              <a:t> 14 genes, 25 edges</a:t>
            </a:r>
          </a:p>
        </p:txBody>
      </p:sp>
      <p:sp>
        <p:nvSpPr>
          <p:cNvPr id="98" name="TextBox 97"/>
          <p:cNvSpPr txBox="1"/>
          <p:nvPr/>
        </p:nvSpPr>
        <p:spPr>
          <a:xfrm>
            <a:off x="29263910" y="5390638"/>
            <a:ext cx="3317341" cy="1138773"/>
          </a:xfrm>
          <a:prstGeom prst="rect">
            <a:avLst/>
          </a:prstGeom>
          <a:noFill/>
          <a:ln>
            <a:noFill/>
          </a:ln>
        </p:spPr>
        <p:txBody>
          <a:bodyPr wrap="square" rtlCol="0">
            <a:spAutoFit/>
          </a:bodyPr>
          <a:lstStyle/>
          <a:p>
            <a:pPr algn="ctr"/>
            <a:r>
              <a:rPr lang="en-US" sz="2400" b="1" u="sng" dirty="0" smtClean="0">
                <a:latin typeface="Arial"/>
                <a:cs typeface="Arial"/>
              </a:rPr>
              <a:t>4. Network derived from ∆gln3 data</a:t>
            </a:r>
            <a:endParaRPr lang="en-US" sz="2400" b="1" dirty="0" smtClean="0">
              <a:latin typeface="Arial"/>
              <a:cs typeface="Arial"/>
            </a:endParaRPr>
          </a:p>
          <a:p>
            <a:pPr algn="ctr"/>
            <a:r>
              <a:rPr lang="en-US" sz="2000" b="1" dirty="0" smtClean="0">
                <a:latin typeface="Arial"/>
                <a:cs typeface="Arial"/>
              </a:rPr>
              <a:t>14 genes, 35 edges</a:t>
            </a:r>
          </a:p>
        </p:txBody>
      </p:sp>
      <p:sp>
        <p:nvSpPr>
          <p:cNvPr id="99" name="TextBox 98"/>
          <p:cNvSpPr txBox="1"/>
          <p:nvPr/>
        </p:nvSpPr>
        <p:spPr>
          <a:xfrm>
            <a:off x="34248035" y="5398464"/>
            <a:ext cx="3237626" cy="1138773"/>
          </a:xfrm>
          <a:prstGeom prst="rect">
            <a:avLst/>
          </a:prstGeom>
          <a:noFill/>
          <a:ln>
            <a:noFill/>
          </a:ln>
        </p:spPr>
        <p:txBody>
          <a:bodyPr wrap="square" rtlCol="0">
            <a:spAutoFit/>
          </a:bodyPr>
          <a:lstStyle/>
          <a:p>
            <a:pPr algn="ctr"/>
            <a:r>
              <a:rPr lang="en-US" sz="2400" b="1" u="sng" dirty="0" smtClean="0">
                <a:latin typeface="Arial"/>
                <a:cs typeface="Arial"/>
              </a:rPr>
              <a:t>5. Network derived from ∆hap4 data</a:t>
            </a:r>
          </a:p>
          <a:p>
            <a:pPr algn="ctr"/>
            <a:r>
              <a:rPr lang="en-US" sz="2000" b="1" dirty="0" smtClean="0">
                <a:latin typeface="Arial"/>
                <a:cs typeface="Arial"/>
              </a:rPr>
              <a:t>15 genes, 28 edges</a:t>
            </a:r>
          </a:p>
        </p:txBody>
      </p:sp>
      <p:sp>
        <p:nvSpPr>
          <p:cNvPr id="115" name="TextBox 114"/>
          <p:cNvSpPr txBox="1"/>
          <p:nvPr/>
        </p:nvSpPr>
        <p:spPr>
          <a:xfrm>
            <a:off x="31451543" y="21201888"/>
            <a:ext cx="11932922" cy="5940088"/>
          </a:xfrm>
          <a:prstGeom prst="rect">
            <a:avLst/>
          </a:prstGeom>
          <a:noFill/>
        </p:spPr>
        <p:txBody>
          <a:bodyPr wrap="square" rtlCol="0">
            <a:spAutoFit/>
          </a:bodyPr>
          <a:lstStyle/>
          <a:p>
            <a:pPr marL="690372" indent="-342900">
              <a:buFont typeface="Arial" panose="020B0604020202020204" pitchFamily="34" charset="0"/>
              <a:buChar char="•"/>
            </a:pPr>
            <a:r>
              <a:rPr lang="en-US" sz="2000" b="1" dirty="0" smtClean="0">
                <a:latin typeface="arial" panose="020B0604020202020204" pitchFamily="34" charset="0"/>
              </a:rPr>
              <a:t>By analyzing GRNmap output data and employing GRNsight visualization, </a:t>
            </a:r>
            <a:r>
              <a:rPr lang="en-US" sz="2000" b="1" dirty="0">
                <a:latin typeface="arial" panose="020B0604020202020204" pitchFamily="34" charset="0"/>
              </a:rPr>
              <a:t>a </a:t>
            </a:r>
            <a:r>
              <a:rPr lang="en-US" sz="2000" b="1" dirty="0" smtClean="0">
                <a:latin typeface="arial" panose="020B0604020202020204" pitchFamily="34" charset="0"/>
              </a:rPr>
              <a:t>chain involving </a:t>
            </a:r>
            <a:r>
              <a:rPr lang="en-US" sz="2000" b="1" dirty="0">
                <a:latin typeface="arial" panose="020B0604020202020204" pitchFamily="34" charset="0"/>
              </a:rPr>
              <a:t>the transcription </a:t>
            </a:r>
            <a:r>
              <a:rPr lang="en-US" sz="2000" b="1" dirty="0" smtClean="0">
                <a:latin typeface="arial" panose="020B0604020202020204" pitchFamily="34" charset="0"/>
              </a:rPr>
              <a:t>factors Hmo1, Cin5, Yhp1, and Gln3 </a:t>
            </a:r>
            <a:r>
              <a:rPr lang="en-US" sz="2000" b="1" dirty="0">
                <a:latin typeface="arial" panose="020B0604020202020204" pitchFamily="34" charset="0"/>
              </a:rPr>
              <a:t>was identified. These genes </a:t>
            </a:r>
            <a:r>
              <a:rPr lang="en-US" sz="2000" b="1" dirty="0" smtClean="0">
                <a:latin typeface="arial" panose="020B0604020202020204" pitchFamily="34" charset="0"/>
              </a:rPr>
              <a:t>regulate </a:t>
            </a:r>
            <a:r>
              <a:rPr lang="en-US" sz="2000" b="1" dirty="0">
                <a:latin typeface="arial" panose="020B0604020202020204" pitchFamily="34" charset="0"/>
              </a:rPr>
              <a:t>the progression of yeast’s cell cycle as a </a:t>
            </a:r>
            <a:r>
              <a:rPr lang="en-US" sz="2000" b="1" dirty="0" smtClean="0">
                <a:latin typeface="arial" panose="020B0604020202020204" pitchFamily="34" charset="0"/>
              </a:rPr>
              <a:t>response to cold shock.</a:t>
            </a:r>
            <a:endParaRPr lang="en-US" sz="2000" dirty="0">
              <a:latin typeface="arial" panose="020B0604020202020204" pitchFamily="34" charset="0"/>
            </a:endParaRPr>
          </a:p>
          <a:p>
            <a:pPr marL="690372" indent="-342900">
              <a:buFont typeface="Arial" panose="020B0604020202020204" pitchFamily="34" charset="0"/>
              <a:buChar char="•"/>
            </a:pPr>
            <a:r>
              <a:rPr lang="en-US" sz="2000" b="1" dirty="0" smtClean="0">
                <a:latin typeface="arial" panose="020B0604020202020204" pitchFamily="34" charset="0"/>
              </a:rPr>
              <a:t>Hmo1</a:t>
            </a:r>
            <a:r>
              <a:rPr lang="en-US" sz="2000" b="1" dirty="0">
                <a:latin typeface="arial" panose="020B0604020202020204" pitchFamily="34" charset="0"/>
              </a:rPr>
              <a:t> plays a role in genome maintenance by regulating transcription of </a:t>
            </a:r>
            <a:r>
              <a:rPr lang="en-US" sz="2000" b="1" dirty="0" smtClean="0">
                <a:latin typeface="arial" panose="020B0604020202020204" pitchFamily="34" charset="0"/>
              </a:rPr>
              <a:t>RNAs. Cin5 </a:t>
            </a:r>
            <a:r>
              <a:rPr lang="en-US" sz="2000" b="1" dirty="0">
                <a:latin typeface="arial" panose="020B0604020202020204" pitchFamily="34" charset="0"/>
              </a:rPr>
              <a:t>is a leucine-zipper and guides TUP1, a stress response gene, to its targets. </a:t>
            </a:r>
            <a:r>
              <a:rPr lang="en-US" sz="2000" b="1" dirty="0" smtClean="0">
                <a:latin typeface="arial" panose="020B0604020202020204" pitchFamily="34" charset="0"/>
              </a:rPr>
              <a:t>Yhp1 </a:t>
            </a:r>
            <a:r>
              <a:rPr lang="en-US" sz="2000" b="1" dirty="0">
                <a:latin typeface="arial" panose="020B0604020202020204" pitchFamily="34" charset="0"/>
              </a:rPr>
              <a:t>represses genes involved in M/G1 transition by binding to their promoter region, the early cell cycle </a:t>
            </a:r>
            <a:r>
              <a:rPr lang="en-US" sz="2000" b="1" dirty="0" smtClean="0">
                <a:latin typeface="arial" panose="020B0604020202020204" pitchFamily="34" charset="0"/>
              </a:rPr>
              <a:t>box. Finally, Gln3 activates genes regulated by nitrogen catabolite repression and, when expressed at high levels, results in a slow growth phenotype.</a:t>
            </a:r>
          </a:p>
          <a:p>
            <a:pPr marL="690372" indent="-342900">
              <a:buFont typeface="Arial" panose="020B0604020202020204" pitchFamily="34" charset="0"/>
              <a:buChar char="•"/>
            </a:pPr>
            <a:r>
              <a:rPr lang="en-US" sz="2000" b="1" dirty="0" smtClean="0">
                <a:latin typeface="arial" panose="020B0604020202020204" pitchFamily="34" charset="0"/>
              </a:rPr>
              <a:t>Multiple regression analysis of GRNmap outputs and graph statistics for the wild-type network (db1) indicated that nodes with high </a:t>
            </a:r>
            <a:r>
              <a:rPr lang="en-US" sz="2000" b="1" dirty="0" err="1" smtClean="0">
                <a:latin typeface="arial" panose="020B0604020202020204" pitchFamily="34" charset="0"/>
              </a:rPr>
              <a:t>indegrees</a:t>
            </a:r>
            <a:r>
              <a:rPr lang="en-US" sz="2000" b="1" dirty="0" smtClean="0">
                <a:latin typeface="arial" panose="020B0604020202020204" pitchFamily="34" charset="0"/>
              </a:rPr>
              <a:t> and closeness centralities were more effectively modeled by GRNmap. Further, transcription factors with both fixed and estimated parameters that kept their concentrations low were better modeled, which is consistent with our empirical understanding of transcription factor dynamics in the cell.</a:t>
            </a:r>
            <a:endParaRPr lang="en-US" sz="2000" dirty="0">
              <a:latin typeface="arial" panose="020B0604020202020204" pitchFamily="34" charset="0"/>
            </a:endParaRPr>
          </a:p>
          <a:p>
            <a:pPr marL="690372" indent="-342900">
              <a:buFont typeface="Arial" panose="020B0604020202020204" pitchFamily="34" charset="0"/>
              <a:buChar char="•"/>
            </a:pPr>
            <a:r>
              <a:rPr lang="en-US" sz="2000" b="1" dirty="0" smtClean="0">
                <a:latin typeface="arial" panose="020B0604020202020204" pitchFamily="34" charset="0"/>
              </a:rPr>
              <a:t>Future directions include performing multiple regression analyses using data from db2-db6. Analysis of these test results will allow us to better understand what factors impact how well individual transcription factors are modeled.</a:t>
            </a:r>
          </a:p>
          <a:p>
            <a:pPr marL="690372" indent="-342900">
              <a:buFont typeface="Arial" panose="020B0604020202020204" pitchFamily="34" charset="0"/>
              <a:buChar char="•"/>
            </a:pPr>
            <a:r>
              <a:rPr lang="en-US" sz="2000" b="1" dirty="0">
                <a:solidFill>
                  <a:srgbClr val="000000"/>
                </a:solidFill>
                <a:latin typeface="arial" panose="020B0604020202020204" pitchFamily="34" charset="0"/>
              </a:rPr>
              <a:t>We would also like to compare </a:t>
            </a:r>
            <a:r>
              <a:rPr lang="en-US" sz="2000" b="1" dirty="0" err="1">
                <a:solidFill>
                  <a:srgbClr val="000000"/>
                </a:solidFill>
                <a:latin typeface="arial" panose="020B0604020202020204" pitchFamily="34" charset="0"/>
              </a:rPr>
              <a:t>GRNmap’s</a:t>
            </a:r>
            <a:r>
              <a:rPr lang="en-US" sz="2000" b="1" dirty="0">
                <a:solidFill>
                  <a:srgbClr val="000000"/>
                </a:solidFill>
                <a:latin typeface="arial" panose="020B0604020202020204" pitchFamily="34" charset="0"/>
              </a:rPr>
              <a:t> optimized production rates to published rates, giving us more confidence in the model’s capacity to generate parameters.</a:t>
            </a:r>
            <a:endParaRPr lang="en-US" sz="2000" dirty="0">
              <a:solidFill>
                <a:srgbClr val="000000"/>
              </a:solidFill>
              <a:latin typeface="arial" panose="020B0604020202020204" pitchFamily="34" charset="0"/>
            </a:endParaRPr>
          </a:p>
          <a:p>
            <a:pPr marL="347472"/>
            <a:endParaRPr lang="en-US" sz="2000" b="1" dirty="0" smtClean="0">
              <a:solidFill>
                <a:srgbClr val="FF0000"/>
              </a:solidFill>
              <a:latin typeface="Arial"/>
              <a:cs typeface="Arial"/>
            </a:endParaRPr>
          </a:p>
        </p:txBody>
      </p:sp>
      <p:sp>
        <p:nvSpPr>
          <p:cNvPr id="116" name="TextBox 115"/>
          <p:cNvSpPr txBox="1"/>
          <p:nvPr/>
        </p:nvSpPr>
        <p:spPr>
          <a:xfrm>
            <a:off x="39107417" y="5384816"/>
            <a:ext cx="3254513" cy="1138773"/>
          </a:xfrm>
          <a:prstGeom prst="rect">
            <a:avLst/>
          </a:prstGeom>
          <a:noFill/>
          <a:ln>
            <a:noFill/>
          </a:ln>
        </p:spPr>
        <p:txBody>
          <a:bodyPr wrap="square" rtlCol="0">
            <a:spAutoFit/>
          </a:bodyPr>
          <a:lstStyle/>
          <a:p>
            <a:pPr algn="ctr"/>
            <a:r>
              <a:rPr lang="en-US" sz="2400" b="1" u="sng" dirty="0" smtClean="0">
                <a:latin typeface="Arial"/>
                <a:cs typeface="Arial"/>
              </a:rPr>
              <a:t>6. Network derived from ∆zap1 data</a:t>
            </a:r>
          </a:p>
          <a:p>
            <a:pPr algn="ctr"/>
            <a:r>
              <a:rPr lang="en-US" sz="2000" b="1" dirty="0" smtClean="0">
                <a:latin typeface="Arial"/>
                <a:cs typeface="Arial"/>
              </a:rPr>
              <a:t>16 genes, 27 edges</a:t>
            </a:r>
          </a:p>
        </p:txBody>
      </p:sp>
      <p:grpSp>
        <p:nvGrpSpPr>
          <p:cNvPr id="16" name="Group 15"/>
          <p:cNvGrpSpPr/>
          <p:nvPr/>
        </p:nvGrpSpPr>
        <p:grpSpPr>
          <a:xfrm>
            <a:off x="13165741" y="6645164"/>
            <a:ext cx="5028412" cy="3308962"/>
            <a:chOff x="13165741" y="6797564"/>
            <a:chExt cx="5028412" cy="3308962"/>
          </a:xfrm>
        </p:grpSpPr>
        <p:pic>
          <p:nvPicPr>
            <p:cNvPr id="105" name="Picture 104"/>
            <p:cNvPicPr>
              <a:picLocks noChangeAspect="1"/>
            </p:cNvPicPr>
            <p:nvPr/>
          </p:nvPicPr>
          <p:blipFill rotWithShape="1">
            <a:blip r:embed="rId5">
              <a:extLst>
                <a:ext uri="{28A0092B-C50C-407E-A947-70E740481C1C}">
                  <a14:useLocalDpi xmlns:a14="http://schemas.microsoft.com/office/drawing/2010/main" val="0"/>
                </a:ext>
              </a:extLst>
            </a:blip>
            <a:srcRect l="5533" t="994" r="5297" b="5577"/>
            <a:stretch/>
          </p:blipFill>
          <p:spPr>
            <a:xfrm>
              <a:off x="13165741" y="6797564"/>
              <a:ext cx="5028412" cy="3308962"/>
            </a:xfrm>
            <a:prstGeom prst="rect">
              <a:avLst/>
            </a:prstGeom>
          </p:spPr>
        </p:pic>
        <p:sp>
          <p:nvSpPr>
            <p:cNvPr id="110" name="Rectangle 109"/>
            <p:cNvSpPr/>
            <p:nvPr/>
          </p:nvSpPr>
          <p:spPr>
            <a:xfrm>
              <a:off x="14085871" y="9854059"/>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13238875" y="8497582"/>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16813783" y="7808166"/>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7720293" y="7103098"/>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p:cNvGrpSpPr/>
          <p:nvPr/>
        </p:nvGrpSpPr>
        <p:grpSpPr>
          <a:xfrm>
            <a:off x="18168608" y="6923765"/>
            <a:ext cx="4850747" cy="3027255"/>
            <a:chOff x="8360875" y="1590760"/>
            <a:chExt cx="3429000" cy="2125980"/>
          </a:xfrm>
        </p:grpSpPr>
        <p:pic>
          <p:nvPicPr>
            <p:cNvPr id="121" name="Picture 120"/>
            <p:cNvPicPr>
              <a:picLocks noChangeAspect="1"/>
            </p:cNvPicPr>
            <p:nvPr/>
          </p:nvPicPr>
          <p:blipFill rotWithShape="1">
            <a:blip r:embed="rId6">
              <a:extLst>
                <a:ext uri="{28A0092B-C50C-407E-A947-70E740481C1C}">
                  <a14:useLocalDpi xmlns:a14="http://schemas.microsoft.com/office/drawing/2010/main" val="0"/>
                </a:ext>
              </a:extLst>
            </a:blip>
            <a:srcRect l="8083" t="7184" r="6346" b="7604"/>
            <a:stretch/>
          </p:blipFill>
          <p:spPr>
            <a:xfrm>
              <a:off x="8360875" y="1590760"/>
              <a:ext cx="3429000" cy="2125980"/>
            </a:xfrm>
            <a:prstGeom prst="rect">
              <a:avLst/>
            </a:prstGeom>
          </p:spPr>
        </p:pic>
        <p:sp>
          <p:nvSpPr>
            <p:cNvPr id="122" name="Rectangle 121"/>
            <p:cNvSpPr/>
            <p:nvPr/>
          </p:nvSpPr>
          <p:spPr>
            <a:xfrm>
              <a:off x="8401049" y="256093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11408567" y="1619903"/>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10700204" y="211414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8408192" y="355624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p:cNvGrpSpPr/>
          <p:nvPr/>
        </p:nvGrpSpPr>
        <p:grpSpPr>
          <a:xfrm>
            <a:off x="33380691" y="6602367"/>
            <a:ext cx="4895038" cy="3249815"/>
            <a:chOff x="4335805" y="4358744"/>
            <a:chExt cx="3429000" cy="2299958"/>
          </a:xfrm>
        </p:grpSpPr>
        <p:pic>
          <p:nvPicPr>
            <p:cNvPr id="177" name="Content Placeholder 4" descr="dHAP4 Network--Weighted.png"/>
            <p:cNvPicPr>
              <a:picLocks noChangeAspect="1"/>
            </p:cNvPicPr>
            <p:nvPr/>
          </p:nvPicPr>
          <p:blipFill rotWithShape="1">
            <a:blip r:embed="rId7">
              <a:extLst>
                <a:ext uri="{28A0092B-C50C-407E-A947-70E740481C1C}">
                  <a14:useLocalDpi xmlns:a14="http://schemas.microsoft.com/office/drawing/2010/main" val="0"/>
                </a:ext>
              </a:extLst>
            </a:blip>
            <a:srcRect l="8629" t="1100" r="1512" b="3875"/>
            <a:stretch/>
          </p:blipFill>
          <p:spPr>
            <a:xfrm>
              <a:off x="4335805" y="4358744"/>
              <a:ext cx="3429000" cy="2299958"/>
            </a:xfrm>
            <a:prstGeom prst="rect">
              <a:avLst/>
            </a:prstGeom>
          </p:spPr>
        </p:pic>
        <p:sp>
          <p:nvSpPr>
            <p:cNvPr id="178" name="Rectangle 177"/>
            <p:cNvSpPr/>
            <p:nvPr/>
          </p:nvSpPr>
          <p:spPr>
            <a:xfrm>
              <a:off x="4378188" y="554111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4959211" y="6495280"/>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6817762" y="507519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433330" y="457081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38376981" y="6776868"/>
            <a:ext cx="4680829" cy="3084741"/>
            <a:chOff x="8183192" y="4453602"/>
            <a:chExt cx="3429000" cy="2160740"/>
          </a:xfrm>
        </p:grpSpPr>
        <p:pic>
          <p:nvPicPr>
            <p:cNvPr id="183" name="Content Placeholder 6" descr="dZAP1 Network--Weighted.png"/>
            <p:cNvPicPr>
              <a:picLocks noChangeAspect="1"/>
            </p:cNvPicPr>
            <p:nvPr/>
          </p:nvPicPr>
          <p:blipFill rotWithShape="1">
            <a:blip r:embed="rId8">
              <a:extLst>
                <a:ext uri="{28A0092B-C50C-407E-A947-70E740481C1C}">
                  <a14:useLocalDpi xmlns:a14="http://schemas.microsoft.com/office/drawing/2010/main" val="0"/>
                </a:ext>
              </a:extLst>
            </a:blip>
            <a:srcRect l="6297" t="4866" r="3016" b="5321"/>
            <a:stretch/>
          </p:blipFill>
          <p:spPr>
            <a:xfrm>
              <a:off x="8183192" y="4453602"/>
              <a:ext cx="3429000" cy="2160740"/>
            </a:xfrm>
            <a:prstGeom prst="rect">
              <a:avLst/>
            </a:prstGeom>
          </p:spPr>
        </p:pic>
        <p:sp>
          <p:nvSpPr>
            <p:cNvPr id="184" name="Rectangle 183"/>
            <p:cNvSpPr/>
            <p:nvPr/>
          </p:nvSpPr>
          <p:spPr>
            <a:xfrm>
              <a:off x="8258257" y="5545879"/>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10654620" y="5059877"/>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p:cNvSpPr/>
            <p:nvPr/>
          </p:nvSpPr>
          <p:spPr>
            <a:xfrm>
              <a:off x="11278788" y="4568432"/>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8" name="Table 17"/>
          <p:cNvGraphicFramePr>
            <a:graphicFrameLocks noGrp="1"/>
          </p:cNvGraphicFramePr>
          <p:nvPr>
            <p:extLst>
              <p:ext uri="{D42A27DB-BD31-4B8C-83A1-F6EECF244321}">
                <p14:modId xmlns:p14="http://schemas.microsoft.com/office/powerpoint/2010/main" val="2764885509"/>
              </p:ext>
            </p:extLst>
          </p:nvPr>
        </p:nvGraphicFramePr>
        <p:xfrm>
          <a:off x="39008588" y="13860698"/>
          <a:ext cx="3721198" cy="2158103"/>
        </p:xfrm>
        <a:graphic>
          <a:graphicData uri="http://schemas.openxmlformats.org/drawingml/2006/table">
            <a:tbl>
              <a:tblPr/>
              <a:tblGrid>
                <a:gridCol w="1016482"/>
                <a:gridCol w="676179"/>
                <a:gridCol w="676179"/>
                <a:gridCol w="676179"/>
                <a:gridCol w="676179"/>
              </a:tblGrid>
              <a:tr h="427929">
                <a:tc gridSpan="5">
                  <a:txBody>
                    <a:bodyPr/>
                    <a:lstStyle/>
                    <a:p>
                      <a:pPr algn="ctr" fontAlgn="ctr"/>
                      <a:r>
                        <a:rPr lang="en-US" sz="1300" b="1" i="0" u="none" strike="noStrike" dirty="0">
                          <a:solidFill>
                            <a:srgbClr val="000000"/>
                          </a:solidFill>
                          <a:effectLst/>
                          <a:latin typeface="Arial" panose="020B0604020202020204" pitchFamily="34" charset="0"/>
                        </a:rPr>
                        <a:t>Within Strain ANOVA                                                        Benjamini and Hochberg Corrected </a:t>
                      </a:r>
                      <a:r>
                        <a:rPr lang="en-US" sz="1300" b="1" i="1" u="none" strike="noStrike" dirty="0" smtClean="0">
                          <a:solidFill>
                            <a:srgbClr val="000000"/>
                          </a:solidFill>
                          <a:effectLst/>
                          <a:latin typeface="Arial" panose="020B0604020202020204" pitchFamily="34" charset="0"/>
                        </a:rPr>
                        <a:t>p </a:t>
                      </a:r>
                      <a:r>
                        <a:rPr lang="en-US" sz="1300" b="1" i="0" u="none" strike="noStrike" dirty="0" smtClean="0">
                          <a:solidFill>
                            <a:srgbClr val="000000"/>
                          </a:solidFill>
                          <a:effectLst/>
                          <a:latin typeface="Arial" panose="020B0604020202020204" pitchFamily="34" charset="0"/>
                        </a:rPr>
                        <a:t>values </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0714">
                <a:tc>
                  <a:txBody>
                    <a:bodyPr/>
                    <a:lstStyle/>
                    <a:p>
                      <a:pPr algn="ctr" fontAlgn="ct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HMO1</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CIN5</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YHP1</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GLN3</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300" b="1" i="0" u="none" strike="noStrike" dirty="0" smtClean="0">
                          <a:solidFill>
                            <a:srgbClr val="000000"/>
                          </a:solidFill>
                          <a:effectLst/>
                          <a:latin typeface="Arial" panose="020B0604020202020204" pitchFamily="34" charset="0"/>
                        </a:rPr>
                        <a:t>Wild-Type</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0000"/>
                          </a:solidFill>
                          <a:effectLst/>
                          <a:latin typeface="Arial" panose="020B0604020202020204" pitchFamily="34" charset="0"/>
                        </a:rPr>
                        <a:t>0.0397</a:t>
                      </a:r>
                      <a:endParaRPr lang="en-US" sz="1300" b="0"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0000"/>
                          </a:solidFill>
                          <a:effectLst/>
                          <a:latin typeface="Arial" panose="020B0604020202020204" pitchFamily="34" charset="0"/>
                        </a:rPr>
                        <a:t>0.0662</a:t>
                      </a:r>
                      <a:endParaRPr lang="en-US" sz="1300" b="0"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000000"/>
                          </a:solidFill>
                          <a:effectLst/>
                          <a:latin typeface="Arial" panose="020B0604020202020204" pitchFamily="34" charset="0"/>
                        </a:rPr>
                        <a:t>0.1743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0000"/>
                          </a:solidFill>
                          <a:effectLst/>
                          <a:latin typeface="Arial" panose="020B0604020202020204" pitchFamily="34" charset="0"/>
                        </a:rPr>
                        <a:t>0.4189</a:t>
                      </a:r>
                      <a:endParaRPr lang="en-US" sz="1300" b="0"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200" b="1" dirty="0" smtClean="0">
                          <a:solidFill>
                            <a:schemeClr val="tx2">
                              <a:lumMod val="40000"/>
                              <a:lumOff val="60000"/>
                            </a:schemeClr>
                          </a:solidFill>
                          <a:latin typeface="arial" panose="020B0604020202020204" pitchFamily="34" charset="0"/>
                        </a:rPr>
                        <a:t>∆</a:t>
                      </a:r>
                      <a:r>
                        <a:rPr lang="en-US" sz="1300" b="1" i="0" u="none" strike="noStrike" dirty="0" smtClean="0">
                          <a:solidFill>
                            <a:schemeClr val="tx2">
                              <a:lumMod val="40000"/>
                              <a:lumOff val="60000"/>
                            </a:schemeClr>
                          </a:solidFill>
                          <a:effectLst/>
                          <a:latin typeface="Arial" panose="020B0604020202020204" pitchFamily="34" charset="0"/>
                        </a:rPr>
                        <a:t>cin5</a:t>
                      </a:r>
                      <a:endParaRPr lang="en-US" sz="1300" b="1"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tx2">
                              <a:lumMod val="40000"/>
                              <a:lumOff val="60000"/>
                            </a:schemeClr>
                          </a:solidFill>
                          <a:effectLst/>
                          <a:latin typeface="Arial" panose="020B0604020202020204" pitchFamily="34" charset="0"/>
                        </a:rPr>
                        <a:t>0.0022</a:t>
                      </a:r>
                      <a:endParaRPr lang="en-US" sz="1300" b="0"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tx2">
                              <a:lumMod val="40000"/>
                              <a:lumOff val="60000"/>
                            </a:schemeClr>
                          </a:solidFill>
                          <a:effectLst/>
                          <a:latin typeface="Arial" panose="020B0604020202020204" pitchFamily="34" charset="0"/>
                        </a:rPr>
                        <a:t>— </a:t>
                      </a:r>
                      <a:endParaRPr lang="en-US" sz="1300" b="0"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chemeClr val="tx2">
                              <a:lumMod val="40000"/>
                              <a:lumOff val="60000"/>
                            </a:schemeClr>
                          </a:solidFill>
                          <a:effectLst/>
                          <a:latin typeface="Arial" panose="020B0604020202020204" pitchFamily="34" charset="0"/>
                        </a:rPr>
                        <a:t>0.8684</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tx2">
                              <a:lumMod val="40000"/>
                              <a:lumOff val="60000"/>
                            </a:schemeClr>
                          </a:solidFill>
                          <a:effectLst/>
                          <a:latin typeface="Arial" panose="020B0604020202020204" pitchFamily="34" charset="0"/>
                        </a:rPr>
                        <a:t>0.5468</a:t>
                      </a:r>
                      <a:endParaRPr lang="en-US" sz="1300" b="0"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400" b="1" dirty="0" smtClean="0">
                          <a:solidFill>
                            <a:srgbClr val="C00000"/>
                          </a:solidFill>
                          <a:latin typeface="arial" panose="020B0604020202020204" pitchFamily="34" charset="0"/>
                        </a:rPr>
                        <a:t>∆</a:t>
                      </a:r>
                      <a:r>
                        <a:rPr lang="en-US" sz="1300" b="1" i="0" u="none" strike="noStrike" dirty="0" smtClean="0">
                          <a:solidFill>
                            <a:srgbClr val="C00000"/>
                          </a:solidFill>
                          <a:effectLst/>
                          <a:latin typeface="Arial" panose="020B0604020202020204" pitchFamily="34" charset="0"/>
                        </a:rPr>
                        <a:t>gln3</a:t>
                      </a:r>
                      <a:endParaRPr lang="en-US" sz="1300" b="1"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C00000"/>
                          </a:solidFill>
                          <a:effectLst/>
                          <a:latin typeface="Arial" panose="020B0604020202020204" pitchFamily="34" charset="0"/>
                        </a:rPr>
                        <a:t>0.0025</a:t>
                      </a:r>
                      <a:endParaRPr lang="en-US" sz="1300" b="1"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C00000"/>
                          </a:solidFill>
                          <a:effectLst/>
                          <a:latin typeface="Arial" panose="020B0604020202020204" pitchFamily="34" charset="0"/>
                        </a:rPr>
                        <a:t>0.0163</a:t>
                      </a:r>
                      <a:endParaRPr lang="en-US" sz="1300" b="0"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C00000"/>
                          </a:solidFill>
                          <a:effectLst/>
                          <a:latin typeface="Arial" panose="020B0604020202020204" pitchFamily="34" charset="0"/>
                        </a:rPr>
                        <a:t>0.0433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C00000"/>
                          </a:solidFill>
                          <a:effectLst/>
                          <a:latin typeface="Arial" panose="020B0604020202020204" pitchFamily="34" charset="0"/>
                        </a:rPr>
                        <a:t>0.6094</a:t>
                      </a:r>
                      <a:endParaRPr lang="en-US" sz="1300" b="0"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4199">
                <a:tc>
                  <a:txBody>
                    <a:bodyPr/>
                    <a:lstStyle/>
                    <a:p>
                      <a:pPr algn="ctr" fontAlgn="ctr"/>
                      <a:r>
                        <a:rPr lang="en-US" sz="1400" b="1" dirty="0" smtClean="0">
                          <a:solidFill>
                            <a:srgbClr val="00B050"/>
                          </a:solidFill>
                          <a:latin typeface="arial" panose="020B0604020202020204" pitchFamily="34" charset="0"/>
                        </a:rPr>
                        <a:t>∆</a:t>
                      </a:r>
                      <a:r>
                        <a:rPr lang="en-US" sz="1300" b="1" i="0" u="none" strike="noStrike" dirty="0" smtClean="0">
                          <a:solidFill>
                            <a:srgbClr val="00B050"/>
                          </a:solidFill>
                          <a:effectLst/>
                          <a:latin typeface="Arial" panose="020B0604020202020204" pitchFamily="34" charset="0"/>
                        </a:rPr>
                        <a:t>hap4</a:t>
                      </a:r>
                      <a:endParaRPr lang="en-US" sz="1300" b="1"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B050"/>
                          </a:solidFill>
                          <a:effectLst/>
                          <a:latin typeface="Arial" panose="020B0604020202020204" pitchFamily="34" charset="0"/>
                        </a:rPr>
                        <a:t>0.4244</a:t>
                      </a:r>
                      <a:endParaRPr lang="en-US" sz="1300" b="0"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B050"/>
                          </a:solidFill>
                          <a:effectLst/>
                          <a:latin typeface="Arial" panose="020B0604020202020204" pitchFamily="34" charset="0"/>
                        </a:rPr>
                        <a:t>0.0112</a:t>
                      </a:r>
                      <a:endParaRPr lang="en-US" sz="1300" b="0"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00B050"/>
                          </a:solidFill>
                          <a:effectLst/>
                          <a:latin typeface="Arial" panose="020B0604020202020204" pitchFamily="34" charset="0"/>
                        </a:rPr>
                        <a:t>0.8152</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B050"/>
                          </a:solidFill>
                          <a:effectLst/>
                          <a:latin typeface="Arial" panose="020B0604020202020204" pitchFamily="34" charset="0"/>
                        </a:rPr>
                        <a:t>0.5189</a:t>
                      </a:r>
                      <a:endParaRPr lang="en-US" sz="1300" b="0"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300" b="1" i="0" u="none" strike="noStrike" dirty="0" smtClean="0">
                          <a:solidFill>
                            <a:schemeClr val="accent6">
                              <a:lumMod val="75000"/>
                            </a:schemeClr>
                          </a:solidFill>
                          <a:effectLst/>
                          <a:latin typeface="Arial" panose="020B0604020202020204" pitchFamily="34" charset="0"/>
                        </a:rPr>
                        <a:t>∆hmo1</a:t>
                      </a:r>
                      <a:endParaRPr lang="en-US" sz="1300" b="1" i="0" u="none" strike="noStrike" dirty="0">
                        <a:solidFill>
                          <a:schemeClr val="accent6">
                            <a:lumMod val="75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accent6">
                              <a:lumMod val="75000"/>
                            </a:schemeClr>
                          </a:solidFill>
                          <a:effectLst/>
                          <a:latin typeface="Arial" panose="020B0604020202020204" pitchFamily="34" charset="0"/>
                        </a:rPr>
                        <a:t>—</a:t>
                      </a:r>
                      <a:endParaRPr lang="en-US" sz="1300" b="0" i="0" u="none" strike="noStrike" dirty="0">
                        <a:solidFill>
                          <a:schemeClr val="accent6">
                            <a:lumMod val="75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2194560" rtl="0" eaLnBrk="1" fontAlgn="ctr" latinLnBrk="0" hangingPunct="1">
                        <a:lnSpc>
                          <a:spcPct val="100000"/>
                        </a:lnSpc>
                        <a:spcBef>
                          <a:spcPts val="0"/>
                        </a:spcBef>
                        <a:spcAft>
                          <a:spcPts val="0"/>
                        </a:spcAft>
                        <a:buClrTx/>
                        <a:buSzTx/>
                        <a:buFontTx/>
                        <a:buNone/>
                        <a:tabLst/>
                        <a:defRPr/>
                      </a:pPr>
                      <a:r>
                        <a:rPr lang="en-US" sz="1300" b="0" i="0" u="none" strike="noStrike" dirty="0" smtClean="0">
                          <a:solidFill>
                            <a:schemeClr val="accent6">
                              <a:lumMod val="75000"/>
                            </a:schemeClr>
                          </a:solidFill>
                          <a:effectLst/>
                          <a:latin typeface="Arial" panose="020B0604020202020204" pitchFamily="34" charset="0"/>
                        </a:rPr>
                        <a:t>0.4113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chemeClr val="accent6">
                              <a:lumMod val="75000"/>
                            </a:schemeClr>
                          </a:solidFill>
                          <a:effectLst/>
                          <a:latin typeface="Arial" panose="020B0604020202020204" pitchFamily="34" charset="0"/>
                        </a:rPr>
                        <a:t>0.8152</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accent6">
                              <a:lumMod val="75000"/>
                            </a:schemeClr>
                          </a:solidFill>
                          <a:effectLst/>
                          <a:latin typeface="Arial" panose="020B0604020202020204" pitchFamily="34" charset="0"/>
                        </a:rPr>
                        <a:t>0.9281</a:t>
                      </a:r>
                      <a:endParaRPr lang="en-US" sz="1300" b="0" i="0" u="none" strike="noStrike" dirty="0">
                        <a:solidFill>
                          <a:schemeClr val="accent6">
                            <a:lumMod val="75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400" b="1" dirty="0" smtClean="0">
                          <a:solidFill>
                            <a:srgbClr val="7030A0"/>
                          </a:solidFill>
                          <a:latin typeface="arial" panose="020B0604020202020204" pitchFamily="34" charset="0"/>
                        </a:rPr>
                        <a:t>∆</a:t>
                      </a:r>
                      <a:r>
                        <a:rPr lang="en-US" sz="1300" b="1" i="0" u="none" strike="noStrike" dirty="0" smtClean="0">
                          <a:solidFill>
                            <a:srgbClr val="7030A0"/>
                          </a:solidFill>
                          <a:effectLst/>
                          <a:latin typeface="Arial" panose="020B0604020202020204" pitchFamily="34" charset="0"/>
                        </a:rPr>
                        <a:t>zap1</a:t>
                      </a:r>
                      <a:endParaRPr lang="en-US" sz="1300" b="1"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7030A0"/>
                          </a:solidFill>
                          <a:effectLst/>
                          <a:latin typeface="Arial" panose="020B0604020202020204" pitchFamily="34" charset="0"/>
                        </a:rPr>
                        <a:t>0.0011</a:t>
                      </a:r>
                      <a:endParaRPr lang="en-US" sz="1300" b="0"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7030A0"/>
                          </a:solidFill>
                          <a:effectLst/>
                          <a:latin typeface="Arial" panose="020B0604020202020204" pitchFamily="34" charset="0"/>
                        </a:rPr>
                        <a:t>0.026</a:t>
                      </a:r>
                      <a:endParaRPr lang="en-US" sz="1300" b="0"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7030A0"/>
                          </a:solidFill>
                          <a:effectLst/>
                          <a:latin typeface="Arial" panose="020B0604020202020204" pitchFamily="34" charset="0"/>
                        </a:rPr>
                        <a:t>0.0653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7030A0"/>
                          </a:solidFill>
                          <a:effectLst/>
                          <a:latin typeface="Arial" panose="020B0604020202020204" pitchFamily="34" charset="0"/>
                        </a:rPr>
                        <a:t>0.1171</a:t>
                      </a:r>
                      <a:endParaRPr lang="en-US" sz="1300" b="0"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96" name="TextBox 195"/>
          <p:cNvSpPr txBox="1"/>
          <p:nvPr/>
        </p:nvSpPr>
        <p:spPr>
          <a:xfrm>
            <a:off x="31456664" y="30144597"/>
            <a:ext cx="11933690" cy="2034083"/>
          </a:xfrm>
          <a:prstGeom prst="rect">
            <a:avLst/>
          </a:prstGeom>
          <a:noFill/>
        </p:spPr>
        <p:txBody>
          <a:bodyPr wrap="square" rtlCol="0">
            <a:spAutoFit/>
          </a:bodyPr>
          <a:lstStyle/>
          <a:p>
            <a:pPr>
              <a:lnSpc>
                <a:spcPct val="70000"/>
              </a:lnSpc>
            </a:pPr>
            <a:r>
              <a:rPr lang="en-US" sz="1200" b="1" dirty="0" err="1">
                <a:latin typeface="Arial" panose="020B0604020202020204" pitchFamily="34" charset="0"/>
                <a:cs typeface="Arial" panose="020B0604020202020204" pitchFamily="34" charset="0"/>
              </a:rPr>
              <a:t>Abdulrehman</a:t>
            </a:r>
            <a:r>
              <a:rPr lang="en-US" sz="1200" b="1" dirty="0">
                <a:latin typeface="Arial" panose="020B0604020202020204" pitchFamily="34" charset="0"/>
                <a:cs typeface="Arial" panose="020B0604020202020204" pitchFamily="34" charset="0"/>
              </a:rPr>
              <a:t>, D., Monteiro, P., Teixeira, M., Mira, N., </a:t>
            </a:r>
            <a:r>
              <a:rPr lang="en-US" sz="1200" b="1" dirty="0" err="1">
                <a:latin typeface="Arial" panose="020B0604020202020204" pitchFamily="34" charset="0"/>
                <a:cs typeface="Arial" panose="020B0604020202020204" pitchFamily="34" charset="0"/>
              </a:rPr>
              <a:t>Lourenço</a:t>
            </a:r>
            <a:r>
              <a:rPr lang="en-US" sz="1200" b="1" dirty="0">
                <a:latin typeface="Arial" panose="020B0604020202020204" pitchFamily="34" charset="0"/>
                <a:cs typeface="Arial" panose="020B0604020202020204" pitchFamily="34" charset="0"/>
              </a:rPr>
              <a:t>, A., Santos, S., </a:t>
            </a:r>
            <a:r>
              <a:rPr lang="en-US" sz="1200" b="1" dirty="0" err="1">
                <a:latin typeface="Arial" panose="020B0604020202020204" pitchFamily="34" charset="0"/>
                <a:cs typeface="Arial" panose="020B0604020202020204" pitchFamily="34" charset="0"/>
              </a:rPr>
              <a:t>Cabrito</a:t>
            </a:r>
            <a:r>
              <a:rPr lang="en-US" sz="1200" b="1" dirty="0">
                <a:latin typeface="Arial" panose="020B0604020202020204" pitchFamily="34" charset="0"/>
                <a:cs typeface="Arial" panose="020B0604020202020204" pitchFamily="34" charset="0"/>
              </a:rPr>
              <a:t>, T., Francisco, A., Madeira, S., Aires, R., Oliveira, A., </a:t>
            </a:r>
            <a:r>
              <a:rPr lang="en-US" sz="1200" b="1" dirty="0" err="1">
                <a:latin typeface="Arial" panose="020B0604020202020204" pitchFamily="34" charset="0"/>
                <a:cs typeface="Arial" panose="020B0604020202020204" pitchFamily="34" charset="0"/>
              </a:rPr>
              <a:t>Sá-Correia</a:t>
            </a:r>
            <a:r>
              <a:rPr lang="en-US" sz="1200" b="1" dirty="0">
                <a:latin typeface="Arial" panose="020B0604020202020204" pitchFamily="34" charset="0"/>
                <a:cs typeface="Arial" panose="020B0604020202020204" pitchFamily="34" charset="0"/>
              </a:rPr>
              <a:t>, I., &amp; Freitas, A. (2011). YEASTRACT: providing a programmatic access to curated transcriptional regulatory associations in </a:t>
            </a:r>
            <a:r>
              <a:rPr lang="en-US" sz="1200" b="1" i="1" dirty="0">
                <a:latin typeface="Arial" panose="020B0604020202020204" pitchFamily="34" charset="0"/>
                <a:cs typeface="Arial" panose="020B0604020202020204" pitchFamily="34" charset="0"/>
              </a:rPr>
              <a:t>Saccharomyces cerevisiae</a:t>
            </a:r>
            <a:r>
              <a:rPr lang="en-US" sz="1200" b="1" dirty="0">
                <a:latin typeface="Arial" panose="020B0604020202020204" pitchFamily="34" charset="0"/>
                <a:cs typeface="Arial" panose="020B0604020202020204" pitchFamily="34" charset="0"/>
              </a:rPr>
              <a:t> through a web services interface </a:t>
            </a:r>
            <a:r>
              <a:rPr lang="en-US" sz="1200" b="1" dirty="0" err="1">
                <a:latin typeface="Arial" panose="020B0604020202020204" pitchFamily="34" charset="0"/>
                <a:cs typeface="Arial" panose="020B0604020202020204" pitchFamily="34" charset="0"/>
              </a:rPr>
              <a:t>Nucl</a:t>
            </a:r>
            <a:r>
              <a:rPr lang="en-US" sz="1200" b="1" dirty="0">
                <a:latin typeface="Arial" panose="020B0604020202020204" pitchFamily="34" charset="0"/>
                <a:cs typeface="Arial" panose="020B0604020202020204" pitchFamily="34" charset="0"/>
              </a:rPr>
              <a:t>. Acids Res., 39: D136-D140, Oxford University Press</a:t>
            </a:r>
            <a:r>
              <a:rPr lang="en-US" sz="1200" b="1" dirty="0" smtClean="0">
                <a:latin typeface="Arial" panose="020B0604020202020204" pitchFamily="34" charset="0"/>
                <a:cs typeface="Arial" panose="020B0604020202020204" pitchFamily="34" charset="0"/>
              </a:rPr>
              <a:t>.</a:t>
            </a:r>
          </a:p>
          <a:p>
            <a:pPr>
              <a:lnSpc>
                <a:spcPct val="70000"/>
              </a:lnSpc>
            </a:pPr>
            <a:endParaRPr lang="en-US" sz="1200" b="1" dirty="0" smtClean="0">
              <a:latin typeface="Arial" panose="020B0604020202020204" pitchFamily="34" charset="0"/>
              <a:cs typeface="Arial" panose="020B0604020202020204" pitchFamily="34" charset="0"/>
            </a:endParaRPr>
          </a:p>
          <a:p>
            <a:pPr>
              <a:lnSpc>
                <a:spcPct val="70000"/>
              </a:lnSpc>
            </a:pPr>
            <a:r>
              <a:rPr lang="en-US" sz="1200" b="1" dirty="0" err="1" smtClean="0">
                <a:latin typeface="Arial" panose="020B0604020202020204" pitchFamily="34" charset="0"/>
                <a:cs typeface="Arial" panose="020B0604020202020204" pitchFamily="34" charset="0"/>
              </a:rPr>
              <a:t>Dahlquist</a:t>
            </a:r>
            <a:r>
              <a:rPr lang="en-US" sz="1200" b="1" dirty="0">
                <a:latin typeface="Arial" panose="020B0604020202020204" pitchFamily="34" charset="0"/>
                <a:cs typeface="Arial" panose="020B0604020202020204" pitchFamily="34" charset="0"/>
              </a:rPr>
              <a:t>, K., Fitzpatrick, B., Camacho, E., </a:t>
            </a:r>
            <a:r>
              <a:rPr lang="en-US" sz="1200" b="1" dirty="0" err="1">
                <a:latin typeface="Arial" panose="020B0604020202020204" pitchFamily="34" charset="0"/>
                <a:cs typeface="Arial" panose="020B0604020202020204" pitchFamily="34" charset="0"/>
              </a:rPr>
              <a:t>Entzminger</a:t>
            </a:r>
            <a:r>
              <a:rPr lang="en-US" sz="1200" b="1" dirty="0">
                <a:latin typeface="Arial" panose="020B0604020202020204" pitchFamily="34" charset="0"/>
                <a:cs typeface="Arial" panose="020B0604020202020204" pitchFamily="34" charset="0"/>
              </a:rPr>
              <a:t>, S., &amp; </a:t>
            </a:r>
            <a:r>
              <a:rPr lang="en-US" sz="1200" b="1" dirty="0" err="1">
                <a:latin typeface="Arial" panose="020B0604020202020204" pitchFamily="34" charset="0"/>
                <a:cs typeface="Arial" panose="020B0604020202020204" pitchFamily="34" charset="0"/>
              </a:rPr>
              <a:t>Wanner</a:t>
            </a:r>
            <a:r>
              <a:rPr lang="en-US" sz="1200" b="1" dirty="0">
                <a:latin typeface="Arial" panose="020B0604020202020204" pitchFamily="34" charset="0"/>
                <a:cs typeface="Arial" panose="020B0604020202020204" pitchFamily="34" charset="0"/>
              </a:rPr>
              <a:t>, N. (2015). Parameter Estimation for Gene Regulatory Networks from Microarray Data: Cold Shock Response in Saccharomyces cerevisiae. </a:t>
            </a:r>
            <a:r>
              <a:rPr lang="en-US" sz="1200" b="1" i="1" dirty="0">
                <a:latin typeface="Arial" panose="020B0604020202020204" pitchFamily="34" charset="0"/>
                <a:cs typeface="Arial" panose="020B0604020202020204" pitchFamily="34" charset="0"/>
              </a:rPr>
              <a:t>Bulletin Of Mathematical Biology</a:t>
            </a:r>
            <a:r>
              <a:rPr lang="en-US" sz="1200" b="1" dirty="0">
                <a:latin typeface="Arial" panose="020B0604020202020204" pitchFamily="34" charset="0"/>
                <a:cs typeface="Arial" panose="020B0604020202020204" pitchFamily="34" charset="0"/>
              </a:rPr>
              <a:t>, </a:t>
            </a:r>
            <a:r>
              <a:rPr lang="en-US" sz="1200" b="1" i="1" dirty="0">
                <a:latin typeface="Arial" panose="020B0604020202020204" pitchFamily="34" charset="0"/>
                <a:cs typeface="Arial" panose="020B0604020202020204" pitchFamily="34" charset="0"/>
              </a:rPr>
              <a:t>77</a:t>
            </a:r>
            <a:r>
              <a:rPr lang="en-US" sz="1200" b="1" dirty="0">
                <a:latin typeface="Arial" panose="020B0604020202020204" pitchFamily="34" charset="0"/>
                <a:cs typeface="Arial" panose="020B0604020202020204" pitchFamily="34" charset="0"/>
              </a:rPr>
              <a:t>(8), 1457-1492. http://</a:t>
            </a:r>
            <a:r>
              <a:rPr lang="en-US" sz="1200" b="1" dirty="0" smtClean="0">
                <a:latin typeface="Arial" panose="020B0604020202020204" pitchFamily="34" charset="0"/>
                <a:cs typeface="Arial" panose="020B0604020202020204" pitchFamily="34" charset="0"/>
              </a:rPr>
              <a:t>dx.doi.org/10.1007/s11538-015-0092-6.</a:t>
            </a:r>
            <a:br>
              <a:rPr lang="en-US" sz="1200" b="1" dirty="0" smtClean="0">
                <a:latin typeface="Arial" panose="020B0604020202020204" pitchFamily="34" charset="0"/>
                <a:cs typeface="Arial" panose="020B0604020202020204" pitchFamily="34" charset="0"/>
              </a:rPr>
            </a:br>
            <a:endParaRPr lang="en-US" sz="1200" b="1" dirty="0">
              <a:latin typeface="Arial" panose="020B0604020202020204" pitchFamily="34" charset="0"/>
              <a:cs typeface="Arial" panose="020B0604020202020204" pitchFamily="34" charset="0"/>
            </a:endParaRPr>
          </a:p>
          <a:p>
            <a:pPr>
              <a:lnSpc>
                <a:spcPct val="70000"/>
              </a:lnSpc>
            </a:pPr>
            <a:r>
              <a:rPr lang="en-US" sz="1200" b="1" dirty="0" err="1" smtClean="0">
                <a:latin typeface="Arial" panose="020B0604020202020204" pitchFamily="34" charset="0"/>
                <a:cs typeface="Arial" panose="020B0604020202020204" pitchFamily="34" charset="0"/>
              </a:rPr>
              <a:t>Dahlquist</a:t>
            </a:r>
            <a:r>
              <a:rPr lang="en-US" sz="1200" b="1" dirty="0" smtClean="0">
                <a:latin typeface="Arial" panose="020B0604020202020204" pitchFamily="34" charset="0"/>
                <a:cs typeface="Arial" panose="020B0604020202020204" pitchFamily="34" charset="0"/>
              </a:rPr>
              <a:t>, K., </a:t>
            </a:r>
            <a:r>
              <a:rPr lang="en-US" sz="1200" b="1" dirty="0" err="1" smtClean="0">
                <a:latin typeface="Arial" panose="020B0604020202020204" pitchFamily="34" charset="0"/>
                <a:cs typeface="Arial" panose="020B0604020202020204" pitchFamily="34" charset="0"/>
              </a:rPr>
              <a:t>Dionisio</a:t>
            </a:r>
            <a:r>
              <a:rPr lang="en-US" sz="1200" b="1" dirty="0" smtClean="0">
                <a:latin typeface="Arial" panose="020B0604020202020204" pitchFamily="34" charset="0"/>
                <a:cs typeface="Arial" panose="020B0604020202020204" pitchFamily="34" charset="0"/>
              </a:rPr>
              <a:t>, J.D., Fitzpatrick, B., Anguiano, N., </a:t>
            </a:r>
            <a:r>
              <a:rPr lang="en-US" sz="1200" b="1" dirty="0" err="1" smtClean="0">
                <a:latin typeface="Arial" panose="020B0604020202020204" pitchFamily="34" charset="0"/>
                <a:cs typeface="Arial" panose="020B0604020202020204" pitchFamily="34" charset="0"/>
              </a:rPr>
              <a:t>Varshneya</a:t>
            </a:r>
            <a:r>
              <a:rPr lang="en-US" sz="1200" b="1" dirty="0" smtClean="0">
                <a:latin typeface="Arial" panose="020B0604020202020204" pitchFamily="34" charset="0"/>
                <a:cs typeface="Arial" panose="020B0604020202020204" pitchFamily="34" charset="0"/>
              </a:rPr>
              <a:t>, A., Southwick, B., and </a:t>
            </a:r>
            <a:r>
              <a:rPr lang="en-US" sz="1200" b="1" dirty="0" err="1" smtClean="0">
                <a:latin typeface="Arial" panose="020B0604020202020204" pitchFamily="34" charset="0"/>
                <a:cs typeface="Arial" panose="020B0604020202020204" pitchFamily="34" charset="0"/>
              </a:rPr>
              <a:t>Sardarshi</a:t>
            </a:r>
            <a:r>
              <a:rPr lang="en-US" sz="1200" b="1" dirty="0" smtClean="0">
                <a:latin typeface="Arial" panose="020B0604020202020204" pitchFamily="34" charset="0"/>
                <a:cs typeface="Arial" panose="020B0604020202020204" pitchFamily="34" charset="0"/>
              </a:rPr>
              <a:t>, M. (2016). GRNsight: a web application and service for visualizing models of small- to medium-scale gene regulatory networks. </a:t>
            </a:r>
            <a:r>
              <a:rPr lang="en-US" sz="1200" b="1" i="1" dirty="0" err="1" smtClean="0">
                <a:latin typeface="Arial" panose="020B0604020202020204" pitchFamily="34" charset="0"/>
                <a:cs typeface="Arial" panose="020B0604020202020204" pitchFamily="34" charset="0"/>
              </a:rPr>
              <a:t>PeerJ</a:t>
            </a:r>
            <a:r>
              <a:rPr lang="en-US" sz="1200" b="1" i="1" dirty="0" smtClean="0">
                <a:latin typeface="Arial" panose="020B0604020202020204" pitchFamily="34" charset="0"/>
                <a:cs typeface="Arial" panose="020B0604020202020204" pitchFamily="34" charset="0"/>
              </a:rPr>
              <a:t> Computer Science</a:t>
            </a:r>
            <a:r>
              <a:rPr lang="en-US" sz="1200" b="1" dirty="0" smtClean="0">
                <a:latin typeface="Arial" panose="020B0604020202020204" pitchFamily="34" charset="0"/>
                <a:cs typeface="Arial" panose="020B0604020202020204" pitchFamily="34" charset="0"/>
              </a:rPr>
              <a:t>, 2:e85 from http://doi.org/10.7717/peerj-cs.85</a:t>
            </a:r>
          </a:p>
          <a:p>
            <a:pPr>
              <a:lnSpc>
                <a:spcPct val="70000"/>
              </a:lnSpc>
            </a:pPr>
            <a:endParaRPr lang="en-US" sz="1200" b="1" dirty="0" smtClean="0">
              <a:latin typeface="Arial" panose="020B0604020202020204" pitchFamily="34" charset="0"/>
              <a:cs typeface="Arial" panose="020B0604020202020204" pitchFamily="34" charset="0"/>
            </a:endParaRPr>
          </a:p>
          <a:p>
            <a:pPr>
              <a:lnSpc>
                <a:spcPct val="70000"/>
              </a:lnSpc>
            </a:pPr>
            <a:r>
              <a:rPr lang="en-US" sz="1200" b="1" dirty="0" smtClean="0">
                <a:latin typeface="Arial" panose="020B0604020202020204" pitchFamily="34" charset="0"/>
                <a:cs typeface="Arial" panose="020B0604020202020204" pitchFamily="34" charset="0"/>
              </a:rPr>
              <a:t>GRNsight </a:t>
            </a:r>
            <a:r>
              <a:rPr lang="en-US" sz="1200" b="1" dirty="0">
                <a:latin typeface="Arial" panose="020B0604020202020204" pitchFamily="34" charset="0"/>
                <a:cs typeface="Arial" panose="020B0604020202020204" pitchFamily="34" charset="0"/>
              </a:rPr>
              <a:t>- Home. (</a:t>
            </a:r>
            <a:r>
              <a:rPr lang="en-US" sz="1200" b="1" dirty="0" err="1">
                <a:latin typeface="Arial" panose="020B0604020202020204" pitchFamily="34" charset="0"/>
                <a:cs typeface="Arial" panose="020B0604020202020204" pitchFamily="34" charset="0"/>
              </a:rPr>
              <a:t>n.d.</a:t>
            </a:r>
            <a:r>
              <a:rPr lang="en-US" sz="1200" b="1" dirty="0">
                <a:latin typeface="Arial" panose="020B0604020202020204" pitchFamily="34" charset="0"/>
                <a:cs typeface="Arial" panose="020B0604020202020204" pitchFamily="34" charset="0"/>
              </a:rPr>
              <a:t>). Retrieved </a:t>
            </a:r>
            <a:r>
              <a:rPr lang="en-US" sz="1200" b="1" dirty="0" smtClean="0">
                <a:latin typeface="Arial" panose="020B0604020202020204" pitchFamily="34" charset="0"/>
                <a:cs typeface="Arial" panose="020B0604020202020204" pitchFamily="34" charset="0"/>
              </a:rPr>
              <a:t>March 10, 2016, from </a:t>
            </a:r>
            <a:r>
              <a:rPr lang="en-US" sz="1200" b="1" dirty="0">
                <a:latin typeface="Arial" panose="020B0604020202020204" pitchFamily="34" charset="0"/>
                <a:cs typeface="Arial" panose="020B0604020202020204" pitchFamily="34" charset="0"/>
              </a:rPr>
              <a:t>http://dondi.github.io/GRNsight</a:t>
            </a:r>
            <a:r>
              <a:rPr lang="en-US" sz="1200" b="1" dirty="0" smtClean="0">
                <a:latin typeface="Arial" panose="020B0604020202020204" pitchFamily="34" charset="0"/>
                <a:cs typeface="Arial" panose="020B0604020202020204" pitchFamily="34" charset="0"/>
              </a:rPr>
              <a:t>/.</a:t>
            </a:r>
            <a:r>
              <a:rPr lang="en-US" sz="1200" b="1" dirty="0" smtClean="0">
                <a:solidFill>
                  <a:srgbClr val="FF0000"/>
                </a:solidFill>
                <a:latin typeface="Arial" panose="020B0604020202020204" pitchFamily="34" charset="0"/>
                <a:cs typeface="Arial" panose="020B0604020202020204" pitchFamily="34" charset="0"/>
              </a:rPr>
              <a:t/>
            </a:r>
            <a:br>
              <a:rPr lang="en-US" sz="1200" b="1" dirty="0" smtClean="0">
                <a:solidFill>
                  <a:srgbClr val="FF0000"/>
                </a:solidFill>
                <a:latin typeface="Arial" panose="020B0604020202020204" pitchFamily="34" charset="0"/>
                <a:cs typeface="Arial" panose="020B0604020202020204" pitchFamily="34" charset="0"/>
              </a:rPr>
            </a:br>
            <a:endParaRPr lang="en-US" sz="1200" b="1" dirty="0" smtClean="0">
              <a:latin typeface="Arial" panose="020B0604020202020204" pitchFamily="34" charset="0"/>
              <a:cs typeface="Arial" panose="020B0604020202020204" pitchFamily="34" charset="0"/>
            </a:endParaRPr>
          </a:p>
          <a:p>
            <a:pPr>
              <a:lnSpc>
                <a:spcPct val="70000"/>
              </a:lnSpc>
            </a:pPr>
            <a:r>
              <a:rPr lang="en-US" sz="1200" b="1" dirty="0" smtClean="0">
                <a:latin typeface="Arial" panose="020B0604020202020204" pitchFamily="34" charset="0"/>
                <a:cs typeface="Arial" panose="020B0604020202020204" pitchFamily="34" charset="0"/>
              </a:rPr>
              <a:t>GRNmap – Home.. </a:t>
            </a:r>
            <a:r>
              <a:rPr lang="en-US" sz="1200" b="1" dirty="0">
                <a:latin typeface="Arial" panose="020B0604020202020204" pitchFamily="34" charset="0"/>
                <a:cs typeface="Arial" panose="020B0604020202020204" pitchFamily="34" charset="0"/>
              </a:rPr>
              <a:t>(</a:t>
            </a:r>
            <a:r>
              <a:rPr lang="en-US" sz="1200" b="1" dirty="0" err="1">
                <a:latin typeface="Arial" panose="020B0604020202020204" pitchFamily="34" charset="0"/>
                <a:cs typeface="Arial" panose="020B0604020202020204" pitchFamily="34" charset="0"/>
              </a:rPr>
              <a:t>n.d.</a:t>
            </a:r>
            <a:r>
              <a:rPr lang="en-US" sz="1200" b="1" dirty="0">
                <a:latin typeface="Arial" panose="020B0604020202020204" pitchFamily="34" charset="0"/>
                <a:cs typeface="Arial" panose="020B0604020202020204" pitchFamily="34" charset="0"/>
              </a:rPr>
              <a:t>). Retrieved March </a:t>
            </a:r>
            <a:r>
              <a:rPr lang="en-US" sz="1200" b="1" dirty="0" smtClean="0">
                <a:latin typeface="Arial" panose="020B0604020202020204" pitchFamily="34" charset="0"/>
                <a:cs typeface="Arial" panose="020B0604020202020204" pitchFamily="34" charset="0"/>
              </a:rPr>
              <a:t>10, 2016</a:t>
            </a:r>
            <a:r>
              <a:rPr lang="en-US" sz="1200" b="1" dirty="0">
                <a:latin typeface="Arial" panose="020B0604020202020204" pitchFamily="34" charset="0"/>
                <a:cs typeface="Arial" panose="020B0604020202020204" pitchFamily="34" charset="0"/>
              </a:rPr>
              <a:t>, from https://</a:t>
            </a:r>
            <a:r>
              <a:rPr lang="en-US" sz="1200" b="1" dirty="0" smtClean="0">
                <a:latin typeface="Arial" panose="020B0604020202020204" pitchFamily="34" charset="0"/>
                <a:cs typeface="Arial" panose="020B0604020202020204" pitchFamily="34" charset="0"/>
              </a:rPr>
              <a:t>github.com/kdahlquist/GRNmap/.</a:t>
            </a:r>
          </a:p>
          <a:p>
            <a:pPr>
              <a:lnSpc>
                <a:spcPct val="70000"/>
              </a:lnSpc>
            </a:pPr>
            <a:endParaRPr lang="en-US" sz="1200" b="1" dirty="0">
              <a:solidFill>
                <a:srgbClr val="FF0000"/>
              </a:solidFill>
              <a:latin typeface="Arial" panose="020B0604020202020204" pitchFamily="34" charset="0"/>
              <a:cs typeface="Arial" panose="020B0604020202020204" pitchFamily="34" charset="0"/>
            </a:endParaRPr>
          </a:p>
          <a:p>
            <a:pPr>
              <a:lnSpc>
                <a:spcPct val="70000"/>
              </a:lnSpc>
            </a:pPr>
            <a:r>
              <a:rPr lang="en-US" sz="1200" b="1" dirty="0" err="1" smtClean="0">
                <a:latin typeface="Arial" panose="020B0604020202020204" pitchFamily="34" charset="0"/>
                <a:cs typeface="Arial" panose="020B0604020202020204" pitchFamily="34" charset="0"/>
              </a:rPr>
              <a:t>Neymotin</a:t>
            </a:r>
            <a:r>
              <a:rPr lang="en-US" sz="1200" b="1" dirty="0" smtClean="0">
                <a:latin typeface="Arial" panose="020B0604020202020204" pitchFamily="34" charset="0"/>
                <a:cs typeface="Arial" panose="020B0604020202020204" pitchFamily="34" charset="0"/>
              </a:rPr>
              <a:t>, B., </a:t>
            </a:r>
            <a:r>
              <a:rPr lang="en-US" sz="1200" b="1" dirty="0" err="1" smtClean="0">
                <a:latin typeface="Arial" panose="020B0604020202020204" pitchFamily="34" charset="0"/>
                <a:cs typeface="Arial" panose="020B0604020202020204" pitchFamily="34" charset="0"/>
              </a:rPr>
              <a:t>Athanasiadou</a:t>
            </a:r>
            <a:r>
              <a:rPr lang="en-US" sz="1200" b="1" dirty="0" smtClean="0">
                <a:latin typeface="Arial" panose="020B0604020202020204" pitchFamily="34" charset="0"/>
                <a:cs typeface="Arial" panose="020B0604020202020204" pitchFamily="34" charset="0"/>
              </a:rPr>
              <a:t> R., and Gresham D. (2014). Determination of in vivo RNA kinetics using RATE-seq. </a:t>
            </a:r>
            <a:r>
              <a:rPr lang="en-US" sz="1200" b="1" i="1" dirty="0" smtClean="0">
                <a:latin typeface="Arial" panose="020B0604020202020204" pitchFamily="34" charset="0"/>
                <a:cs typeface="Arial" panose="020B0604020202020204" pitchFamily="34" charset="0"/>
              </a:rPr>
              <a:t>RNA</a:t>
            </a:r>
            <a:r>
              <a:rPr lang="en-US" sz="1200" b="1" dirty="0" smtClean="0">
                <a:latin typeface="Arial" panose="020B0604020202020204" pitchFamily="34" charset="0"/>
                <a:cs typeface="Arial" panose="020B0604020202020204" pitchFamily="34" charset="0"/>
              </a:rPr>
              <a:t>, 20, 1645-1652.</a:t>
            </a:r>
          </a:p>
        </p:txBody>
      </p:sp>
      <p:sp>
        <p:nvSpPr>
          <p:cNvPr id="197" name="TextBox 196"/>
          <p:cNvSpPr txBox="1"/>
          <p:nvPr/>
        </p:nvSpPr>
        <p:spPr>
          <a:xfrm>
            <a:off x="13164595" y="10495324"/>
            <a:ext cx="25035662" cy="1908215"/>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GRNsight automatically generates weighted network graphs from the output produced by GRNmap.</a:t>
            </a:r>
          </a:p>
          <a:p>
            <a:endParaRPr lang="en-US"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The absolute value of the weight parameters are divided by the largest value, which distributes them between 0 and 1. Line thickness is on a linear scale with thin lines near 0 and thick lines near 1.</a:t>
            </a:r>
          </a:p>
          <a:p>
            <a:pPr marL="285750" indent="-285750">
              <a:buFont typeface="Arial" panose="020B0604020202020204" pitchFamily="34" charset="0"/>
              <a:buChar char="•"/>
            </a:pPr>
            <a:endParaRPr lang="en-US" sz="600" b="1"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Positive weights are colored magenta to indicate activation; negative weights are colored cyan to indicate repression. </a:t>
            </a:r>
            <a:r>
              <a:rPr lang="en-US" sz="2000" b="1"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Weights within 0.05 of zero are colored grey to denote negligible influence on the target gene.</a:t>
            </a:r>
          </a:p>
          <a:p>
            <a:endParaRPr lang="en-US"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The ratio between the least squares error and the theoretical minimum least squares error for each network computed. The closer the value is to one, the better GRNmap performed  in modeling the GRN.</a:t>
            </a:r>
          </a:p>
        </p:txBody>
      </p:sp>
      <p:sp>
        <p:nvSpPr>
          <p:cNvPr id="118" name="TextBox 117"/>
          <p:cNvSpPr txBox="1"/>
          <p:nvPr/>
        </p:nvSpPr>
        <p:spPr>
          <a:xfrm>
            <a:off x="38601880" y="16097912"/>
            <a:ext cx="4253649" cy="3477875"/>
          </a:xfrm>
          <a:prstGeom prst="rect">
            <a:avLst/>
          </a:prstGeom>
          <a:noFill/>
        </p:spPr>
        <p:txBody>
          <a:bodyPr wrap="square" rtlCol="0">
            <a:spAutoFit/>
          </a:bodyPr>
          <a:lstStyle/>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Variability in expression dynamics appears directly proportional to corrected </a:t>
            </a:r>
            <a:r>
              <a:rPr lang="en-US" sz="2000" b="1" i="1" dirty="0" smtClean="0">
                <a:latin typeface="Arial" panose="020B0604020202020204" pitchFamily="34" charset="0"/>
                <a:cs typeface="Arial" panose="020B0604020202020204" pitchFamily="34" charset="0"/>
              </a:rPr>
              <a:t>p</a:t>
            </a:r>
            <a:r>
              <a:rPr lang="en-US" sz="2000" b="1" dirty="0" smtClean="0">
                <a:latin typeface="Arial" panose="020B0604020202020204" pitchFamily="34" charset="0"/>
                <a:cs typeface="Arial" panose="020B0604020202020204" pitchFamily="34" charset="0"/>
              </a:rPr>
              <a:t>-values.</a:t>
            </a:r>
          </a:p>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Ordering the transcription factors as they appear in the motif suggests a sequential response of these genes to cold shock.</a:t>
            </a:r>
            <a:endParaRPr lang="en-US" sz="2000" b="1" dirty="0">
              <a:latin typeface="Arial" panose="020B0604020202020204" pitchFamily="34" charset="0"/>
              <a:cs typeface="Arial" panose="020B0604020202020204" pitchFamily="34" charset="0"/>
            </a:endParaRPr>
          </a:p>
        </p:txBody>
      </p:sp>
      <p:graphicFrame>
        <p:nvGraphicFramePr>
          <p:cNvPr id="119" name="Table 118"/>
          <p:cNvGraphicFramePr>
            <a:graphicFrameLocks noGrp="1"/>
          </p:cNvGraphicFramePr>
          <p:nvPr>
            <p:extLst>
              <p:ext uri="{D42A27DB-BD31-4B8C-83A1-F6EECF244321}">
                <p14:modId xmlns:p14="http://schemas.microsoft.com/office/powerpoint/2010/main" val="1381131426"/>
              </p:ext>
            </p:extLst>
          </p:nvPr>
        </p:nvGraphicFramePr>
        <p:xfrm>
          <a:off x="39008588" y="10222374"/>
          <a:ext cx="3721198" cy="2111367"/>
        </p:xfrm>
        <a:graphic>
          <a:graphicData uri="http://schemas.openxmlformats.org/drawingml/2006/table">
            <a:tbl>
              <a:tblPr firstRow="1" bandRow="1">
                <a:tableStyleId>{5940675A-B579-460E-94D1-54222C63F5DA}</a:tableStyleId>
              </a:tblPr>
              <a:tblGrid>
                <a:gridCol w="1860599"/>
                <a:gridCol w="1860599"/>
              </a:tblGrid>
              <a:tr h="265019">
                <a:tc>
                  <a:txBody>
                    <a:bodyPr/>
                    <a:lstStyle/>
                    <a:p>
                      <a:pPr algn="ctr"/>
                      <a:r>
                        <a:rPr lang="en-US" sz="1400" b="1" dirty="0" smtClean="0">
                          <a:latin typeface="Arial" panose="020B0604020202020204" pitchFamily="34" charset="0"/>
                          <a:cs typeface="Arial" panose="020B0604020202020204" pitchFamily="34" charset="0"/>
                        </a:rPr>
                        <a:t>Network</a:t>
                      </a:r>
                      <a:endParaRPr lang="en-US" sz="1400" b="1"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Arial" panose="020B0604020202020204" pitchFamily="34" charset="0"/>
                          <a:cs typeface="Arial" panose="020B0604020202020204" pitchFamily="34" charset="0"/>
                        </a:rPr>
                        <a:t>LSE:minLSE ratio</a:t>
                      </a:r>
                      <a:endParaRPr lang="en-US" sz="1400" b="1"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dirty="0" smtClean="0">
                          <a:latin typeface="Arial" panose="020B0604020202020204" pitchFamily="34" charset="0"/>
                          <a:cs typeface="Arial" panose="020B0604020202020204" pitchFamily="34" charset="0"/>
                        </a:rPr>
                        <a:t>db1</a:t>
                      </a:r>
                      <a:endParaRPr lang="en-US" sz="1400" b="1"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1.4206</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db2</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1.3580</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db3</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1.4100</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db4</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2194560" rtl="0" eaLnBrk="1" fontAlgn="auto" latinLnBrk="0" hangingPunct="1">
                        <a:lnSpc>
                          <a:spcPct val="100000"/>
                        </a:lnSpc>
                        <a:spcBef>
                          <a:spcPts val="0"/>
                        </a:spcBef>
                        <a:spcAft>
                          <a:spcPts val="0"/>
                        </a:spcAft>
                        <a:buClrTx/>
                        <a:buSzTx/>
                        <a:buFontTx/>
                        <a:buNone/>
                        <a:tabLst/>
                        <a:defRPr/>
                      </a:pPr>
                      <a:r>
                        <a:rPr lang="is-IS" sz="1400" u="none" strike="noStrike" dirty="0" smtClean="0">
                          <a:effectLst/>
                          <a:latin typeface="Arial" panose="020B0604020202020204" pitchFamily="34" charset="0"/>
                          <a:cs typeface="Arial" panose="020B0604020202020204" pitchFamily="34" charset="0"/>
                        </a:rPr>
                        <a:t>1.3000</a:t>
                      </a:r>
                      <a:endParaRPr lang="is-IS" sz="1400" b="0" i="0" u="none" strike="noStrike" dirty="0" smtClean="0">
                        <a:solidFill>
                          <a:srgbClr val="000000"/>
                        </a:solidFill>
                        <a:effectLst/>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db5</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2194560" rtl="0" eaLnBrk="1" fontAlgn="auto" latinLnBrk="0" hangingPunct="1">
                        <a:lnSpc>
                          <a:spcPct val="100000"/>
                        </a:lnSpc>
                        <a:spcBef>
                          <a:spcPts val="0"/>
                        </a:spcBef>
                        <a:spcAft>
                          <a:spcPts val="0"/>
                        </a:spcAft>
                        <a:buClrTx/>
                        <a:buSzTx/>
                        <a:buFontTx/>
                        <a:buNone/>
                        <a:tabLst/>
                        <a:defRPr/>
                      </a:pPr>
                      <a:r>
                        <a:rPr lang="is-IS" sz="1400" u="none" strike="noStrike" dirty="0" smtClean="0">
                          <a:effectLst/>
                          <a:latin typeface="Arial" panose="020B0604020202020204" pitchFamily="34" charset="0"/>
                          <a:cs typeface="Arial" panose="020B0604020202020204" pitchFamily="34" charset="0"/>
                        </a:rPr>
                        <a:t>1.4263</a:t>
                      </a:r>
                      <a:endParaRPr lang="is-IS" sz="1400" b="0" i="0" u="none" strike="noStrike" dirty="0" smtClean="0">
                        <a:solidFill>
                          <a:srgbClr val="000000"/>
                        </a:solidFill>
                        <a:effectLst/>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marL="0" marR="0" indent="0" algn="ctr" defTabSz="2194560" rtl="0" eaLnBrk="1" fontAlgn="auto" latinLnBrk="0" hangingPunct="1">
                        <a:lnSpc>
                          <a:spcPct val="100000"/>
                        </a:lnSpc>
                        <a:spcBef>
                          <a:spcPts val="0"/>
                        </a:spcBef>
                        <a:spcAft>
                          <a:spcPts val="0"/>
                        </a:spcAft>
                        <a:buClrTx/>
                        <a:buSzTx/>
                        <a:buFontTx/>
                        <a:buNone/>
                        <a:tabLst/>
                        <a:defRPr/>
                      </a:pPr>
                      <a:r>
                        <a:rPr lang="en-US" sz="1400" u="none" dirty="0" smtClean="0">
                          <a:latin typeface="Arial" panose="020B0604020202020204" pitchFamily="34" charset="0"/>
                          <a:cs typeface="Arial" panose="020B0604020202020204" pitchFamily="34" charset="0"/>
                        </a:rPr>
                        <a:t>db6</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s-IS" sz="1400" u="none" strike="noStrike" dirty="0" smtClean="0">
                          <a:effectLst/>
                          <a:latin typeface="Arial" panose="020B0604020202020204" pitchFamily="34" charset="0"/>
                          <a:cs typeface="Arial" panose="020B0604020202020204" pitchFamily="34" charset="0"/>
                        </a:rPr>
                        <a:t>1.3973</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TextBox 3"/>
          <p:cNvSpPr txBox="1"/>
          <p:nvPr/>
        </p:nvSpPr>
        <p:spPr>
          <a:xfrm>
            <a:off x="43724888" y="3930555"/>
            <a:ext cx="184666" cy="1415772"/>
          </a:xfrm>
          <a:prstGeom prst="rect">
            <a:avLst/>
          </a:prstGeom>
          <a:noFill/>
        </p:spPr>
        <p:txBody>
          <a:bodyPr wrap="none" rtlCol="0">
            <a:spAutoFit/>
          </a:bodyPr>
          <a:lstStyle/>
          <a:p>
            <a:endParaRPr lang="en-US" dirty="0"/>
          </a:p>
        </p:txBody>
      </p:sp>
      <p:grpSp>
        <p:nvGrpSpPr>
          <p:cNvPr id="129" name="Group 128"/>
          <p:cNvGrpSpPr/>
          <p:nvPr/>
        </p:nvGrpSpPr>
        <p:grpSpPr>
          <a:xfrm>
            <a:off x="22998814" y="6872040"/>
            <a:ext cx="5445061" cy="3072566"/>
            <a:chOff x="3925601" y="1582215"/>
            <a:chExt cx="3428996" cy="1933891"/>
          </a:xfrm>
        </p:grpSpPr>
        <p:pic>
          <p:nvPicPr>
            <p:cNvPr id="130" name="Picture 129"/>
            <p:cNvPicPr>
              <a:picLocks noChangeAspect="1"/>
            </p:cNvPicPr>
            <p:nvPr/>
          </p:nvPicPr>
          <p:blipFill rotWithShape="1">
            <a:blip r:embed="rId9">
              <a:extLst>
                <a:ext uri="{28A0092B-C50C-407E-A947-70E740481C1C}">
                  <a14:useLocalDpi xmlns:a14="http://schemas.microsoft.com/office/drawing/2010/main" val="0"/>
                </a:ext>
              </a:extLst>
            </a:blip>
            <a:srcRect l="2719" t="6636" r="6209" b="11588"/>
            <a:stretch/>
          </p:blipFill>
          <p:spPr>
            <a:xfrm>
              <a:off x="3925601" y="1582215"/>
              <a:ext cx="3428996" cy="1933891"/>
            </a:xfrm>
            <a:prstGeom prst="rect">
              <a:avLst/>
            </a:prstGeom>
          </p:spPr>
        </p:pic>
        <p:sp>
          <p:nvSpPr>
            <p:cNvPr id="131" name="Rectangle 130"/>
            <p:cNvSpPr/>
            <p:nvPr/>
          </p:nvSpPr>
          <p:spPr>
            <a:xfrm>
              <a:off x="6321543" y="2024618"/>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7005630" y="162228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3993354" y="244200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3990975" y="3374419"/>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28355782" y="6646594"/>
            <a:ext cx="4991028" cy="3298110"/>
            <a:chOff x="105638" y="4436510"/>
            <a:chExt cx="3429000" cy="2265062"/>
          </a:xfrm>
        </p:grpSpPr>
        <p:pic>
          <p:nvPicPr>
            <p:cNvPr id="136" name="Content Placeholder 6" descr="dGLN3 Network--Weighted.png"/>
            <p:cNvPicPr>
              <a:picLocks noChangeAspect="1"/>
            </p:cNvPicPr>
            <p:nvPr/>
          </p:nvPicPr>
          <p:blipFill rotWithShape="1">
            <a:blip r:embed="rId10">
              <a:extLst>
                <a:ext uri="{28A0092B-C50C-407E-A947-70E740481C1C}">
                  <a14:useLocalDpi xmlns:a14="http://schemas.microsoft.com/office/drawing/2010/main" val="0"/>
                </a:ext>
              </a:extLst>
            </a:blip>
            <a:srcRect l="8945" t="4033" b="1060"/>
            <a:stretch/>
          </p:blipFill>
          <p:spPr>
            <a:xfrm>
              <a:off x="105638" y="4436510"/>
              <a:ext cx="3429000" cy="2265062"/>
            </a:xfrm>
            <a:prstGeom prst="rect">
              <a:avLst/>
            </a:prstGeom>
          </p:spPr>
        </p:pic>
        <p:sp>
          <p:nvSpPr>
            <p:cNvPr id="137" name="Rectangle 136"/>
            <p:cNvSpPr/>
            <p:nvPr/>
          </p:nvSpPr>
          <p:spPr>
            <a:xfrm>
              <a:off x="3189493" y="4587482"/>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2577512" y="5067800"/>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172155" y="5553023"/>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41275" y="646742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14012983" y="13231937"/>
            <a:ext cx="5299573" cy="6494484"/>
            <a:chOff x="14012983" y="13231937"/>
            <a:chExt cx="5299573" cy="6494484"/>
          </a:xfrm>
        </p:grpSpPr>
        <p:grpSp>
          <p:nvGrpSpPr>
            <p:cNvPr id="9" name="Group 8"/>
            <p:cNvGrpSpPr/>
            <p:nvPr/>
          </p:nvGrpSpPr>
          <p:grpSpPr>
            <a:xfrm>
              <a:off x="14012983" y="13231937"/>
              <a:ext cx="5299573" cy="6494484"/>
              <a:chOff x="26342717" y="13399259"/>
              <a:chExt cx="5299573" cy="6494484"/>
            </a:xfrm>
          </p:grpSpPr>
          <p:pic>
            <p:nvPicPr>
              <p:cNvPr id="144" name="Picture 1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342717" y="13883720"/>
                <a:ext cx="2645664" cy="1984248"/>
              </a:xfrm>
              <a:prstGeom prst="rect">
                <a:avLst/>
              </a:prstGeom>
            </p:spPr>
          </p:pic>
          <p:sp>
            <p:nvSpPr>
              <p:cNvPr id="151" name="TextBox 150"/>
              <p:cNvSpPr txBox="1"/>
              <p:nvPr/>
            </p:nvSpPr>
            <p:spPr>
              <a:xfrm>
                <a:off x="27629299" y="13399259"/>
                <a:ext cx="2793771" cy="461665"/>
              </a:xfrm>
              <a:prstGeom prst="rect">
                <a:avLst/>
              </a:prstGeom>
              <a:noFill/>
              <a:ln>
                <a:noFill/>
              </a:ln>
            </p:spPr>
            <p:txBody>
              <a:bodyPr wrap="square" rtlCol="0">
                <a:spAutoFit/>
              </a:bodyPr>
              <a:lstStyle/>
              <a:p>
                <a:pPr algn="ctr"/>
                <a:r>
                  <a:rPr lang="en-US" sz="2400" b="1" u="sng" dirty="0" smtClean="0">
                    <a:latin typeface="Arial"/>
                    <a:cs typeface="Arial"/>
                  </a:rPr>
                  <a:t>HMO1</a:t>
                </a:r>
                <a:endParaRPr lang="en-US" sz="2000" b="1" dirty="0" smtClean="0">
                  <a:latin typeface="Arial"/>
                  <a:cs typeface="Arial"/>
                </a:endParaRPr>
              </a:p>
            </p:txBody>
          </p:sp>
          <p:pic>
            <p:nvPicPr>
              <p:cNvPr id="156" name="Picture 15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996626" y="13883720"/>
                <a:ext cx="2645664" cy="1984248"/>
              </a:xfrm>
              <a:prstGeom prst="rect">
                <a:avLst/>
              </a:prstGeom>
            </p:spPr>
          </p:pic>
          <p:pic>
            <p:nvPicPr>
              <p:cNvPr id="163" name="Picture 16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342717" y="15867968"/>
                <a:ext cx="2645664" cy="1984248"/>
              </a:xfrm>
              <a:prstGeom prst="rect">
                <a:avLst/>
              </a:prstGeom>
            </p:spPr>
          </p:pic>
          <p:pic>
            <p:nvPicPr>
              <p:cNvPr id="168" name="Picture 167" descr="HMO1.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996626" y="15867968"/>
                <a:ext cx="2645664" cy="1984248"/>
              </a:xfrm>
              <a:prstGeom prst="rect">
                <a:avLst/>
              </a:prstGeom>
            </p:spPr>
          </p:pic>
          <p:pic>
            <p:nvPicPr>
              <p:cNvPr id="172" name="Picture 171" descr="HMO1.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342717" y="17909495"/>
                <a:ext cx="2645663" cy="1984248"/>
              </a:xfrm>
              <a:prstGeom prst="rect">
                <a:avLst/>
              </a:prstGeom>
            </p:spPr>
          </p:pic>
          <p:pic>
            <p:nvPicPr>
              <p:cNvPr id="175" name="Picture 174" descr="HMO1.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976250" y="17879970"/>
                <a:ext cx="2645664" cy="1984248"/>
              </a:xfrm>
              <a:prstGeom prst="rect">
                <a:avLst/>
              </a:prstGeom>
            </p:spPr>
          </p:pic>
        </p:grpSp>
        <p:sp>
          <p:nvSpPr>
            <p:cNvPr id="219" name="TextBox 218"/>
            <p:cNvSpPr txBox="1"/>
            <p:nvPr/>
          </p:nvSpPr>
          <p:spPr>
            <a:xfrm>
              <a:off x="14701678" y="13626703"/>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22" name="TextBox 221"/>
            <p:cNvSpPr txBox="1"/>
            <p:nvPr/>
          </p:nvSpPr>
          <p:spPr>
            <a:xfrm>
              <a:off x="14499198" y="15577167"/>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db3</a:t>
              </a:r>
              <a:endParaRPr lang="en-US" sz="1000" b="1" dirty="0">
                <a:latin typeface="Arial" panose="020B0604020202020204" pitchFamily="34" charset="0"/>
                <a:cs typeface="Arial" panose="020B0604020202020204" pitchFamily="34" charset="0"/>
              </a:endParaRPr>
            </a:p>
          </p:txBody>
        </p:sp>
        <p:sp>
          <p:nvSpPr>
            <p:cNvPr id="223" name="TextBox 222"/>
            <p:cNvSpPr txBox="1"/>
            <p:nvPr/>
          </p:nvSpPr>
          <p:spPr>
            <a:xfrm>
              <a:off x="17151752" y="15574410"/>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db4</a:t>
              </a:r>
              <a:endParaRPr lang="en-US" sz="1000" b="1" dirty="0">
                <a:latin typeface="Arial" panose="020B0604020202020204" pitchFamily="34" charset="0"/>
                <a:cs typeface="Arial" panose="020B0604020202020204" pitchFamily="34" charset="0"/>
              </a:endParaRPr>
            </a:p>
          </p:txBody>
        </p:sp>
        <p:sp>
          <p:nvSpPr>
            <p:cNvPr id="224" name="TextBox 223"/>
            <p:cNvSpPr txBox="1"/>
            <p:nvPr/>
          </p:nvSpPr>
          <p:spPr>
            <a:xfrm>
              <a:off x="14475226" y="17623212"/>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db5</a:t>
              </a:r>
              <a:endParaRPr lang="en-US" sz="1000" b="1" dirty="0">
                <a:latin typeface="Arial" panose="020B0604020202020204" pitchFamily="34" charset="0"/>
                <a:cs typeface="Arial" panose="020B0604020202020204" pitchFamily="34" charset="0"/>
              </a:endParaRPr>
            </a:p>
          </p:txBody>
        </p:sp>
        <p:sp>
          <p:nvSpPr>
            <p:cNvPr id="225" name="TextBox 224"/>
            <p:cNvSpPr txBox="1"/>
            <p:nvPr/>
          </p:nvSpPr>
          <p:spPr>
            <a:xfrm>
              <a:off x="17149893" y="17641921"/>
              <a:ext cx="1244508" cy="200055"/>
            </a:xfrm>
            <a:prstGeom prst="rect">
              <a:avLst/>
            </a:prstGeom>
            <a:solidFill>
              <a:schemeClr val="bg1"/>
            </a:solidFill>
          </p:spPr>
          <p:txBody>
            <a:bodyPr wrap="square" bIns="0" rtlCol="0">
              <a:spAutoFit/>
            </a:bodyPr>
            <a:lstStyle/>
            <a:p>
              <a:pPr algn="ctr"/>
              <a:r>
                <a:rPr lang="en-US" sz="1000" b="1" dirty="0" smtClean="0">
                  <a:latin typeface="Arial"/>
                  <a:cs typeface="Arial"/>
                </a:rPr>
                <a:t>db6</a:t>
              </a:r>
              <a:endParaRPr lang="en-US" sz="1000" b="1" dirty="0">
                <a:latin typeface="Arial" panose="020B0604020202020204" pitchFamily="34" charset="0"/>
                <a:cs typeface="Arial" panose="020B0604020202020204" pitchFamily="34" charset="0"/>
              </a:endParaRPr>
            </a:p>
          </p:txBody>
        </p:sp>
        <p:sp>
          <p:nvSpPr>
            <p:cNvPr id="226" name="TextBox 225"/>
            <p:cNvSpPr txBox="1"/>
            <p:nvPr/>
          </p:nvSpPr>
          <p:spPr>
            <a:xfrm>
              <a:off x="17152211" y="13632499"/>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db2</a:t>
              </a:r>
              <a:endParaRPr lang="en-US" sz="1000" b="1" dirty="0">
                <a:latin typeface="Arial" panose="020B0604020202020204" pitchFamily="34" charset="0"/>
                <a:cs typeface="Arial" panose="020B0604020202020204" pitchFamily="34" charset="0"/>
              </a:endParaRPr>
            </a:p>
          </p:txBody>
        </p:sp>
      </p:grpSp>
      <p:grpSp>
        <p:nvGrpSpPr>
          <p:cNvPr id="33" name="Group 32"/>
          <p:cNvGrpSpPr/>
          <p:nvPr/>
        </p:nvGrpSpPr>
        <p:grpSpPr>
          <a:xfrm>
            <a:off x="26512250" y="13233016"/>
            <a:ext cx="5150856" cy="6495412"/>
            <a:chOff x="26512250" y="13233016"/>
            <a:chExt cx="5150856" cy="6495412"/>
          </a:xfrm>
        </p:grpSpPr>
        <p:grpSp>
          <p:nvGrpSpPr>
            <p:cNvPr id="7" name="Group 6"/>
            <p:cNvGrpSpPr/>
            <p:nvPr/>
          </p:nvGrpSpPr>
          <p:grpSpPr>
            <a:xfrm>
              <a:off x="26512250" y="13233016"/>
              <a:ext cx="5150856" cy="6495412"/>
              <a:chOff x="32091263" y="13050303"/>
              <a:chExt cx="5150856" cy="6495412"/>
            </a:xfrm>
          </p:grpSpPr>
          <p:pic>
            <p:nvPicPr>
              <p:cNvPr id="146" name="Picture 14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091264" y="13565139"/>
                <a:ext cx="2645664" cy="1984248"/>
              </a:xfrm>
              <a:prstGeom prst="rect">
                <a:avLst/>
              </a:prstGeom>
            </p:spPr>
          </p:pic>
          <p:sp>
            <p:nvSpPr>
              <p:cNvPr id="153" name="TextBox 152"/>
              <p:cNvSpPr txBox="1"/>
              <p:nvPr/>
            </p:nvSpPr>
            <p:spPr>
              <a:xfrm>
                <a:off x="33268441" y="13050303"/>
                <a:ext cx="2793771" cy="461665"/>
              </a:xfrm>
              <a:prstGeom prst="rect">
                <a:avLst/>
              </a:prstGeom>
              <a:noFill/>
              <a:ln>
                <a:noFill/>
              </a:ln>
            </p:spPr>
            <p:txBody>
              <a:bodyPr wrap="square" rtlCol="0">
                <a:spAutoFit/>
              </a:bodyPr>
              <a:lstStyle/>
              <a:p>
                <a:pPr algn="ctr"/>
                <a:r>
                  <a:rPr lang="en-US" sz="2400" b="1" u="sng" dirty="0" smtClean="0">
                    <a:latin typeface="Arial"/>
                    <a:cs typeface="Arial"/>
                  </a:rPr>
                  <a:t>YHP1</a:t>
                </a:r>
                <a:endParaRPr lang="en-US" sz="2000" b="1" dirty="0" smtClean="0">
                  <a:latin typeface="Arial"/>
                  <a:cs typeface="Arial"/>
                </a:endParaRPr>
              </a:p>
            </p:txBody>
          </p:sp>
          <p:pic>
            <p:nvPicPr>
              <p:cNvPr id="160" name="Picture 15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596455" y="13565139"/>
                <a:ext cx="2645664" cy="1984248"/>
              </a:xfrm>
              <a:prstGeom prst="rect">
                <a:avLst/>
              </a:prstGeom>
            </p:spPr>
          </p:pic>
          <p:pic>
            <p:nvPicPr>
              <p:cNvPr id="165" name="Picture 16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2091263" y="15596763"/>
                <a:ext cx="2645664" cy="1984248"/>
              </a:xfrm>
              <a:prstGeom prst="rect">
                <a:avLst/>
              </a:prstGeom>
            </p:spPr>
          </p:pic>
          <p:pic>
            <p:nvPicPr>
              <p:cNvPr id="169" name="Picture 168" descr="YHP1.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596456" y="15596763"/>
                <a:ext cx="2645663" cy="1984248"/>
              </a:xfrm>
              <a:prstGeom prst="rect">
                <a:avLst/>
              </a:prstGeom>
            </p:spPr>
          </p:pic>
          <p:pic>
            <p:nvPicPr>
              <p:cNvPr id="173" name="Picture 172" descr="YHP1.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2091264" y="17561467"/>
                <a:ext cx="2645664" cy="1984248"/>
              </a:xfrm>
              <a:prstGeom prst="rect">
                <a:avLst/>
              </a:prstGeom>
            </p:spPr>
          </p:pic>
        </p:grpSp>
        <p:sp>
          <p:nvSpPr>
            <p:cNvPr id="233" name="TextBox 232"/>
            <p:cNvSpPr txBox="1"/>
            <p:nvPr/>
          </p:nvSpPr>
          <p:spPr>
            <a:xfrm>
              <a:off x="27147163" y="13631992"/>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34" name="TextBox 233"/>
            <p:cNvSpPr txBox="1"/>
            <p:nvPr/>
          </p:nvSpPr>
          <p:spPr>
            <a:xfrm>
              <a:off x="26992777" y="15777880"/>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db3</a:t>
              </a:r>
              <a:endParaRPr lang="en-US" sz="1000" b="1" dirty="0">
                <a:latin typeface="Arial" panose="020B0604020202020204" pitchFamily="34" charset="0"/>
                <a:cs typeface="Arial" panose="020B0604020202020204" pitchFamily="34" charset="0"/>
              </a:endParaRPr>
            </a:p>
          </p:txBody>
        </p:sp>
        <p:sp>
          <p:nvSpPr>
            <p:cNvPr id="235" name="TextBox 234"/>
            <p:cNvSpPr txBox="1"/>
            <p:nvPr/>
          </p:nvSpPr>
          <p:spPr>
            <a:xfrm>
              <a:off x="29497330" y="15797015"/>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db4</a:t>
              </a:r>
              <a:endParaRPr lang="en-US" sz="1000" b="1" dirty="0">
                <a:latin typeface="Arial" panose="020B0604020202020204" pitchFamily="34" charset="0"/>
                <a:cs typeface="Arial" panose="020B0604020202020204" pitchFamily="34" charset="0"/>
              </a:endParaRPr>
            </a:p>
          </p:txBody>
        </p:sp>
        <p:sp>
          <p:nvSpPr>
            <p:cNvPr id="236" name="TextBox 235"/>
            <p:cNvSpPr txBox="1"/>
            <p:nvPr/>
          </p:nvSpPr>
          <p:spPr>
            <a:xfrm>
              <a:off x="27169980" y="17715053"/>
              <a:ext cx="884633" cy="246222"/>
            </a:xfrm>
            <a:prstGeom prst="rect">
              <a:avLst/>
            </a:prstGeom>
            <a:solidFill>
              <a:schemeClr val="bg1"/>
            </a:solidFill>
          </p:spPr>
          <p:txBody>
            <a:bodyPr wrap="square" rtlCol="0">
              <a:spAutoFit/>
            </a:bodyPr>
            <a:lstStyle/>
            <a:p>
              <a:pPr algn="ctr"/>
              <a:r>
                <a:rPr lang="en-US" sz="1000" b="1" dirty="0" smtClean="0">
                  <a:latin typeface="Arial"/>
                  <a:cs typeface="Arial"/>
                </a:rPr>
                <a:t>db5</a:t>
              </a:r>
              <a:endParaRPr lang="en-US" sz="1000" b="1" dirty="0">
                <a:latin typeface="Arial" panose="020B0604020202020204" pitchFamily="34" charset="0"/>
                <a:cs typeface="Arial" panose="020B0604020202020204" pitchFamily="34" charset="0"/>
              </a:endParaRPr>
            </a:p>
          </p:txBody>
        </p:sp>
        <p:sp>
          <p:nvSpPr>
            <p:cNvPr id="238" name="TextBox 237"/>
            <p:cNvSpPr txBox="1"/>
            <p:nvPr/>
          </p:nvSpPr>
          <p:spPr>
            <a:xfrm>
              <a:off x="29495848" y="13640205"/>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db2</a:t>
              </a:r>
              <a:endParaRPr lang="en-US" sz="1000" b="1" dirty="0">
                <a:latin typeface="Arial" panose="020B0604020202020204" pitchFamily="34" charset="0"/>
                <a:cs typeface="Arial" panose="020B0604020202020204" pitchFamily="34" charset="0"/>
              </a:endParaRPr>
            </a:p>
          </p:txBody>
        </p:sp>
      </p:grpSp>
      <p:sp>
        <p:nvSpPr>
          <p:cNvPr id="239" name="TextBox 238"/>
          <p:cNvSpPr txBox="1"/>
          <p:nvPr/>
        </p:nvSpPr>
        <p:spPr>
          <a:xfrm>
            <a:off x="33200946" y="13679680"/>
            <a:ext cx="923583" cy="278696"/>
          </a:xfrm>
          <a:prstGeom prst="rect">
            <a:avLst/>
          </a:prstGeom>
          <a:solidFill>
            <a:schemeClr val="bg1"/>
          </a:solidFill>
        </p:spPr>
        <p:txBody>
          <a:bodyPr wrap="square" rtlCol="0">
            <a:spAutoFit/>
          </a:bodyPr>
          <a:lstStyle/>
          <a:p>
            <a:r>
              <a:rPr lang="en-US" sz="1000" b="1" dirty="0" smtClean="0">
                <a:latin typeface="Arial" panose="020B0604020202020204" pitchFamily="34" charset="0"/>
                <a:cs typeface="Arial" panose="020B0604020202020204" pitchFamily="34" charset="0"/>
              </a:rPr>
              <a:t>Network 1</a:t>
            </a:r>
            <a:endParaRPr lang="en-US" sz="1000" b="1" dirty="0">
              <a:latin typeface="Arial" panose="020B0604020202020204" pitchFamily="34" charset="0"/>
              <a:cs typeface="Arial" panose="020B0604020202020204" pitchFamily="34" charset="0"/>
            </a:endParaRPr>
          </a:p>
        </p:txBody>
      </p:sp>
      <p:sp>
        <p:nvSpPr>
          <p:cNvPr id="240" name="TextBox 239"/>
          <p:cNvSpPr txBox="1"/>
          <p:nvPr/>
        </p:nvSpPr>
        <p:spPr>
          <a:xfrm>
            <a:off x="32967930" y="15960427"/>
            <a:ext cx="1244508" cy="278696"/>
          </a:xfrm>
          <a:prstGeom prst="rect">
            <a:avLst/>
          </a:prstGeom>
          <a:solidFill>
            <a:schemeClr val="bg1"/>
          </a:solidFill>
        </p:spPr>
        <p:txBody>
          <a:bodyPr wrap="square" rtlCol="0">
            <a:spAutoFit/>
          </a:bodyPr>
          <a:lstStyle/>
          <a:p>
            <a:r>
              <a:rPr lang="en-US" sz="1000" b="1" dirty="0" smtClean="0">
                <a:latin typeface="Arial"/>
                <a:cs typeface="Arial"/>
              </a:rPr>
              <a:t>Network 3</a:t>
            </a:r>
            <a:endParaRPr lang="en-US" sz="1000" b="1" dirty="0">
              <a:latin typeface="Arial" panose="020B0604020202020204" pitchFamily="34" charset="0"/>
              <a:cs typeface="Arial" panose="020B0604020202020204" pitchFamily="34" charset="0"/>
            </a:endParaRPr>
          </a:p>
        </p:txBody>
      </p:sp>
      <p:sp>
        <p:nvSpPr>
          <p:cNvPr id="241" name="TextBox 240"/>
          <p:cNvSpPr txBox="1"/>
          <p:nvPr/>
        </p:nvSpPr>
        <p:spPr>
          <a:xfrm>
            <a:off x="35548515" y="15955867"/>
            <a:ext cx="1244508" cy="278696"/>
          </a:xfrm>
          <a:prstGeom prst="rect">
            <a:avLst/>
          </a:prstGeom>
          <a:solidFill>
            <a:schemeClr val="bg1"/>
          </a:solidFill>
        </p:spPr>
        <p:txBody>
          <a:bodyPr wrap="square" rtlCol="0">
            <a:spAutoFit/>
          </a:bodyPr>
          <a:lstStyle/>
          <a:p>
            <a:pPr algn="ctr"/>
            <a:r>
              <a:rPr lang="en-US" sz="1000" b="1" dirty="0" smtClean="0">
                <a:latin typeface="Arial"/>
                <a:cs typeface="Arial"/>
              </a:rPr>
              <a:t>Network 4</a:t>
            </a:r>
            <a:endParaRPr lang="en-US" sz="1000" b="1" dirty="0">
              <a:latin typeface="Arial" panose="020B0604020202020204" pitchFamily="34" charset="0"/>
              <a:cs typeface="Arial" panose="020B0604020202020204" pitchFamily="34" charset="0"/>
            </a:endParaRPr>
          </a:p>
        </p:txBody>
      </p:sp>
      <p:sp>
        <p:nvSpPr>
          <p:cNvPr id="242" name="TextBox 241"/>
          <p:cNvSpPr txBox="1"/>
          <p:nvPr/>
        </p:nvSpPr>
        <p:spPr>
          <a:xfrm>
            <a:off x="33133614" y="18173407"/>
            <a:ext cx="884633" cy="278380"/>
          </a:xfrm>
          <a:prstGeom prst="rect">
            <a:avLst/>
          </a:prstGeom>
          <a:solidFill>
            <a:schemeClr val="bg1"/>
          </a:solidFill>
        </p:spPr>
        <p:txBody>
          <a:bodyPr wrap="square" rtlCol="0">
            <a:spAutoFit/>
          </a:bodyPr>
          <a:lstStyle/>
          <a:p>
            <a:pPr algn="ctr"/>
            <a:r>
              <a:rPr lang="en-US" sz="1000" b="1" dirty="0" smtClean="0">
                <a:latin typeface="Arial"/>
                <a:cs typeface="Arial"/>
              </a:rPr>
              <a:t>Network 5</a:t>
            </a:r>
            <a:endParaRPr lang="en-US" sz="1000" b="1" dirty="0">
              <a:latin typeface="Arial" panose="020B0604020202020204" pitchFamily="34" charset="0"/>
              <a:cs typeface="Arial" panose="020B0604020202020204" pitchFamily="34" charset="0"/>
            </a:endParaRPr>
          </a:p>
        </p:txBody>
      </p:sp>
      <p:sp>
        <p:nvSpPr>
          <p:cNvPr id="243" name="TextBox 242"/>
          <p:cNvSpPr txBox="1"/>
          <p:nvPr/>
        </p:nvSpPr>
        <p:spPr>
          <a:xfrm>
            <a:off x="35603222" y="13635277"/>
            <a:ext cx="1244508" cy="278696"/>
          </a:xfrm>
          <a:prstGeom prst="rect">
            <a:avLst/>
          </a:prstGeom>
          <a:solidFill>
            <a:schemeClr val="bg1"/>
          </a:solidFill>
        </p:spPr>
        <p:txBody>
          <a:bodyPr wrap="square" rtlCol="0">
            <a:spAutoFit/>
          </a:bodyPr>
          <a:lstStyle/>
          <a:p>
            <a:r>
              <a:rPr lang="en-US" sz="1000" b="1" dirty="0" smtClean="0">
                <a:latin typeface="Arial"/>
                <a:cs typeface="Arial"/>
              </a:rPr>
              <a:t>Network 2</a:t>
            </a:r>
            <a:endParaRPr lang="en-US" sz="1000" b="1" dirty="0">
              <a:latin typeface="Arial" panose="020B0604020202020204" pitchFamily="34" charset="0"/>
              <a:cs typeface="Arial" panose="020B0604020202020204" pitchFamily="34" charset="0"/>
            </a:endParaRPr>
          </a:p>
        </p:txBody>
      </p:sp>
      <p:graphicFrame>
        <p:nvGraphicFramePr>
          <p:cNvPr id="23" name="Table 22"/>
          <p:cNvGraphicFramePr>
            <a:graphicFrameLocks noGrp="1"/>
          </p:cNvGraphicFramePr>
          <p:nvPr>
            <p:extLst>
              <p:ext uri="{D42A27DB-BD31-4B8C-83A1-F6EECF244321}">
                <p14:modId xmlns:p14="http://schemas.microsoft.com/office/powerpoint/2010/main" val="2972288034"/>
              </p:ext>
            </p:extLst>
          </p:nvPr>
        </p:nvGraphicFramePr>
        <p:xfrm>
          <a:off x="792503" y="21850872"/>
          <a:ext cx="10837338" cy="8805228"/>
        </p:xfrm>
        <a:graphic>
          <a:graphicData uri="http://schemas.openxmlformats.org/drawingml/2006/table">
            <a:tbl>
              <a:tblPr/>
              <a:tblGrid>
                <a:gridCol w="1432923"/>
                <a:gridCol w="651240"/>
                <a:gridCol w="651240"/>
                <a:gridCol w="651240"/>
                <a:gridCol w="651240"/>
                <a:gridCol w="651240"/>
                <a:gridCol w="651240"/>
                <a:gridCol w="1589535"/>
                <a:gridCol w="651240"/>
                <a:gridCol w="651240"/>
                <a:gridCol w="651240"/>
                <a:gridCol w="651240"/>
                <a:gridCol w="651240"/>
                <a:gridCol w="651240"/>
              </a:tblGrid>
              <a:tr h="132036">
                <a:tc>
                  <a:txBody>
                    <a:bodyPr/>
                    <a:lstStyle/>
                    <a:p>
                      <a:pPr algn="ctr" fontAlgn="ctr"/>
                      <a:endParaRPr lang="en-US" sz="1500" b="1" i="0" u="none" strike="noStrike" dirty="0">
                        <a:solidFill>
                          <a:srgbClr val="000000"/>
                        </a:solidFill>
                        <a:effectLst/>
                        <a:latin typeface="Arial"/>
                      </a:endParaRP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db1</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db2</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db3</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db4</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db5</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db6</a:t>
                      </a:r>
                    </a:p>
                  </a:txBody>
                  <a:tcPr marL="7403" marR="7403" marT="7403" marB="0" anchor="ctr">
                    <a:lnL>
                      <a:noFill/>
                    </a:lnL>
                    <a:lnR>
                      <a:noFill/>
                    </a:lnR>
                    <a:lnT>
                      <a:noFill/>
                    </a:lnT>
                    <a:lnB>
                      <a:noFill/>
                    </a:lnB>
                  </a:tcPr>
                </a:tc>
                <a:tc>
                  <a:txBody>
                    <a:bodyPr/>
                    <a:lstStyle/>
                    <a:p>
                      <a:pPr algn="ctr" fontAlgn="ctr"/>
                      <a:endParaRPr lang="en-US" sz="1500" b="0" i="0" u="none" strike="noStrike" dirty="0">
                        <a:solidFill>
                          <a:srgbClr val="000000"/>
                        </a:solidFill>
                        <a:effectLst/>
                        <a:latin typeface="Arial"/>
                      </a:endParaRP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db1</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db2</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db3</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db4</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db5</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db6</a:t>
                      </a:r>
                    </a:p>
                  </a:txBody>
                  <a:tcPr marL="7403" marR="7403" marT="7403" marB="0" anchor="ctr">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ABF1-&gt;ASF1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E6A8A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MCM1-&gt;SWI4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4DAD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B7B7E6"/>
                    </a:solidFill>
                  </a:tcPr>
                </a:tc>
              </a:tr>
              <a:tr h="244835">
                <a:tc>
                  <a:txBody>
                    <a:bodyPr/>
                    <a:lstStyle/>
                    <a:p>
                      <a:pPr algn="ctr" fontAlgn="ctr"/>
                      <a:r>
                        <a:rPr lang="en-US" sz="1500" b="0" i="0" u="none" strike="noStrike" dirty="0">
                          <a:solidFill>
                            <a:srgbClr val="000000"/>
                          </a:solidFill>
                          <a:effectLst/>
                          <a:latin typeface="Arial"/>
                        </a:rPr>
                        <a:t>ABF1-&gt;ASH1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EC5C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MCM1-&gt;SWI5</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EC4C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ABF1-&gt;CST6</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DF7F7"/>
                    </a:solidFill>
                  </a:tcPr>
                </a:tc>
                <a:tc>
                  <a:txBody>
                    <a:bodyPr/>
                    <a:lstStyle/>
                    <a:p>
                      <a:pPr algn="ctr" fontAlgn="ctr"/>
                      <a:r>
                        <a:rPr lang="en-US" sz="1500" b="0" i="0" u="none" strike="noStrike" dirty="0">
                          <a:solidFill>
                            <a:srgbClr val="000000"/>
                          </a:solidFill>
                          <a:effectLst/>
                          <a:latin typeface="Arial"/>
                        </a:rPr>
                        <a:t>MCM1-&gt;YHP1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5707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ABF1-&gt;HMO1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9F9FC"/>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DCDED"/>
                    </a:solidFill>
                  </a:tcPr>
                </a:tc>
                <a:tc>
                  <a:txBody>
                    <a:bodyPr/>
                    <a:lstStyle/>
                    <a:p>
                      <a:pPr algn="ctr" fontAlgn="ctr"/>
                      <a:r>
                        <a:rPr lang="en-US" sz="1500" b="0" i="0" u="none" strike="noStrike" dirty="0">
                          <a:solidFill>
                            <a:srgbClr val="000000"/>
                          </a:solidFill>
                          <a:effectLst/>
                          <a:latin typeface="Arial"/>
                        </a:rPr>
                        <a:t>MCM1-&gt;YOX1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AEEE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ABF1-&gt;MGA2</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A6A6E0"/>
                    </a:solidFill>
                  </a:tcPr>
                </a:tc>
                <a:tc>
                  <a:txBody>
                    <a:bodyPr/>
                    <a:lstStyle/>
                    <a:p>
                      <a:pPr algn="ctr" fontAlgn="ctr"/>
                      <a:r>
                        <a:rPr lang="en-US" sz="1500" b="0" i="0" u="none" strike="noStrike" dirty="0">
                          <a:solidFill>
                            <a:srgbClr val="000000"/>
                          </a:solidFill>
                          <a:effectLst/>
                          <a:latin typeface="Arial"/>
                        </a:rPr>
                        <a:t>MSN2-&gt;AFT2</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B4000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ABF1-&gt;MSN4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43434"/>
                    </a:solidFill>
                  </a:tcPr>
                </a:tc>
                <a:tc>
                  <a:txBody>
                    <a:bodyPr/>
                    <a:lstStyle/>
                    <a:p>
                      <a:pPr algn="ctr" fontAlgn="ctr"/>
                      <a:r>
                        <a:rPr lang="en-US" sz="1500" b="0" i="0" u="none" strike="noStrike" dirty="0">
                          <a:solidFill>
                            <a:srgbClr val="000000"/>
                          </a:solidFill>
                          <a:effectLst/>
                          <a:latin typeface="Arial"/>
                        </a:rPr>
                        <a:t>MSN2-&gt;ASF1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CF4F4"/>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ABF1-&gt;SFP1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CBDB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MSN2-&gt;ASH1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DDDF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9D9DD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ABF1-&gt;SWI4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6E6EC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3838BB"/>
                    </a:solidFill>
                  </a:tcPr>
                </a:tc>
                <a:tc>
                  <a:txBody>
                    <a:bodyPr/>
                    <a:lstStyle/>
                    <a:p>
                      <a:pPr algn="ctr" fontAlgn="ctr"/>
                      <a:r>
                        <a:rPr lang="en-US" sz="1500" b="0" i="0" u="none" strike="noStrike" dirty="0">
                          <a:solidFill>
                            <a:srgbClr val="000000"/>
                          </a:solidFill>
                          <a:effectLst/>
                          <a:latin typeface="Arial"/>
                        </a:rPr>
                        <a:t>MSN2-&gt;CIN5</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0CBCB"/>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7878D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BCBCE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0C0E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2D3D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4444BF"/>
                    </a:solidFill>
                  </a:tcPr>
                </a:tc>
              </a:tr>
              <a:tr h="244835">
                <a:tc>
                  <a:txBody>
                    <a:bodyPr/>
                    <a:lstStyle/>
                    <a:p>
                      <a:pPr algn="ctr" fontAlgn="ctr"/>
                      <a:r>
                        <a:rPr lang="en-US" sz="1500" b="0" i="0" u="none" strike="noStrike" dirty="0">
                          <a:solidFill>
                            <a:srgbClr val="000000"/>
                          </a:solidFill>
                          <a:effectLst/>
                          <a:latin typeface="Arial"/>
                        </a:rPr>
                        <a:t>ACE2-&gt;ASH1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6C6E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4C4E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MSN2-&gt;CYC8</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16262"/>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ASH1-&gt;YHP1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8C8CD7"/>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9F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MSN2-&gt;HAP4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7777D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A494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6717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BCBE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0000A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1CFCF"/>
                    </a:solidFill>
                  </a:tcPr>
                </a:tc>
              </a:tr>
              <a:tr h="244835">
                <a:tc>
                  <a:txBody>
                    <a:bodyPr/>
                    <a:lstStyle/>
                    <a:p>
                      <a:pPr algn="ctr" fontAlgn="ctr"/>
                      <a:r>
                        <a:rPr lang="en-US" sz="1500" b="0" i="0" u="none" strike="noStrike" dirty="0">
                          <a:solidFill>
                            <a:srgbClr val="000000"/>
                          </a:solidFill>
                          <a:effectLst/>
                          <a:latin typeface="Arial"/>
                        </a:rPr>
                        <a:t>CIN5-&gt;ASF1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9F9FC"/>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MSN2-&gt;MSN4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9494D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9494DA"/>
                    </a:solidFill>
                  </a:tcPr>
                </a:tc>
              </a:tr>
              <a:tr h="244835">
                <a:tc>
                  <a:txBody>
                    <a:bodyPr/>
                    <a:lstStyle/>
                    <a:p>
                      <a:pPr algn="ctr" fontAlgn="ctr"/>
                      <a:r>
                        <a:rPr lang="en-US" sz="1500" b="0" i="0" u="none" strike="noStrike" dirty="0">
                          <a:solidFill>
                            <a:srgbClr val="000000"/>
                          </a:solidFill>
                          <a:effectLst/>
                          <a:latin typeface="Arial"/>
                        </a:rPr>
                        <a:t>CIN5-&gt;CYC8</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3D5D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a:solidFill>
                            <a:srgbClr val="000000"/>
                          </a:solidFill>
                          <a:effectLst/>
                          <a:latin typeface="Arial"/>
                        </a:rPr>
                        <a:t>MSN2-&gt;SFP1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AEDE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CFCF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BF232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1F1F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AEAEE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CIN5-&gt;HAP4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DF6F6"/>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BF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BEFEF"/>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CF4F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7E1E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CF2F2"/>
                    </a:solidFill>
                  </a:tcPr>
                </a:tc>
                <a:tc>
                  <a:txBody>
                    <a:bodyPr/>
                    <a:lstStyle/>
                    <a:p>
                      <a:pPr algn="ctr" fontAlgn="ctr"/>
                      <a:r>
                        <a:rPr lang="en-US" sz="1500" b="0" i="0" u="none" strike="noStrike" dirty="0">
                          <a:solidFill>
                            <a:srgbClr val="000000"/>
                          </a:solidFill>
                          <a:effectLst/>
                          <a:latin typeface="Arial"/>
                        </a:rPr>
                        <a:t>MSN2-&gt;SWI4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5D5F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FCFE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7B7BD2"/>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6DED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7E4E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3D3D3"/>
                    </a:solidFill>
                  </a:tcPr>
                </a:tc>
              </a:tr>
              <a:tr h="244835">
                <a:tc>
                  <a:txBody>
                    <a:bodyPr/>
                    <a:lstStyle/>
                    <a:p>
                      <a:pPr algn="ctr" fontAlgn="ctr"/>
                      <a:r>
                        <a:rPr lang="en-US" sz="1500" b="0" i="0" u="none" strike="noStrike" dirty="0">
                          <a:solidFill>
                            <a:srgbClr val="000000"/>
                          </a:solidFill>
                          <a:effectLst/>
                          <a:latin typeface="Arial"/>
                        </a:rPr>
                        <a:t>CIN5-&gt;SFP1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FFFFF"/>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7F7FC"/>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BF0F0"/>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FFEF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9EBE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MSN2-&gt;TEC1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0000A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CIN5-&gt;STB5</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2F2F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EEEF9"/>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FEFF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MSN2-&gt;YHP1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8E6E6"/>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6C6E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2727B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C858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A484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CIN5-&gt;TEC1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BF1F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MSN2-&gt;YOX1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BF1F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8C8CD7"/>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8C8CD7"/>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8B0B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B8484"/>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CIN5-&gt;YHP1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BF0F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CF5F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AF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DF8F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AF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SFP1-&gt;SWI5</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9D9DD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8383D4"/>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2424B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8D8DD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GCN4-&gt;GLN3</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AEDE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4E4EC2"/>
                    </a:solidFill>
                  </a:tcPr>
                </a:tc>
                <a:tc>
                  <a:txBody>
                    <a:bodyPr/>
                    <a:lstStyle/>
                    <a:p>
                      <a:pPr algn="ctr" fontAlgn="ctr"/>
                      <a:r>
                        <a:rPr lang="en-US" sz="1500" b="0" i="0" u="none" strike="noStrike" dirty="0">
                          <a:solidFill>
                            <a:srgbClr val="000000"/>
                          </a:solidFill>
                          <a:effectLst/>
                          <a:latin typeface="Arial"/>
                        </a:rPr>
                        <a:t>STB5-&gt;HAP4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DCDE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9E8E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0939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GLN3-&gt;GCN4</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6DEDE"/>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F9191"/>
                    </a:solidFill>
                  </a:tcPr>
                </a:tc>
                <a:tc>
                  <a:txBody>
                    <a:bodyPr/>
                    <a:lstStyle/>
                    <a:p>
                      <a:pPr algn="ctr" fontAlgn="ctr"/>
                      <a:r>
                        <a:rPr lang="en-US" sz="1500" b="0" i="0" u="none" strike="noStrike" dirty="0">
                          <a:solidFill>
                            <a:srgbClr val="000000"/>
                          </a:solidFill>
                          <a:effectLst/>
                          <a:latin typeface="Arial"/>
                        </a:rPr>
                        <a:t>STB5-&gt;SFP1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BCBE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ADADE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E39F9F"/>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GLN3-&gt;MGA2</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FFCFC"/>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EF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AFAFD"/>
                    </a:solidFill>
                  </a:tcPr>
                </a:tc>
                <a:tc>
                  <a:txBody>
                    <a:bodyPr/>
                    <a:lstStyle/>
                    <a:p>
                      <a:pPr algn="ctr" fontAlgn="ctr"/>
                      <a:r>
                        <a:rPr lang="en-US" sz="1500" b="0" i="0" u="none" strike="noStrike" dirty="0">
                          <a:solidFill>
                            <a:srgbClr val="000000"/>
                          </a:solidFill>
                          <a:effectLst/>
                          <a:latin typeface="Arial"/>
                        </a:rPr>
                        <a:t>SWI4-&gt;CYC8</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AFAF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GRC2-&gt;MSN2</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4040B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0000A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4A2A2"/>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4343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7373CF"/>
                    </a:solidFill>
                  </a:tcPr>
                </a:tc>
                <a:tc>
                  <a:txBody>
                    <a:bodyPr/>
                    <a:lstStyle/>
                    <a:p>
                      <a:pPr algn="ctr" fontAlgn="ctr"/>
                      <a:r>
                        <a:rPr lang="en-US" sz="1500" b="0" i="0" u="none" strike="noStrike" dirty="0">
                          <a:solidFill>
                            <a:srgbClr val="000000"/>
                          </a:solidFill>
                          <a:effectLst/>
                          <a:latin typeface="Arial"/>
                        </a:rPr>
                        <a:t>SWI4-&gt;HAP4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9191D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6C6CCC"/>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6868CB"/>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8484D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CECF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1010AD"/>
                    </a:solidFill>
                  </a:tcPr>
                </a:tc>
              </a:tr>
              <a:tr h="244835">
                <a:tc>
                  <a:txBody>
                    <a:bodyPr/>
                    <a:lstStyle/>
                    <a:p>
                      <a:pPr algn="ctr" fontAlgn="ctr"/>
                      <a:r>
                        <a:rPr lang="en-US" sz="1500" b="0" i="0" u="none" strike="noStrike">
                          <a:solidFill>
                            <a:srgbClr val="000000"/>
                          </a:solidFill>
                          <a:effectLst/>
                          <a:latin typeface="Arial"/>
                        </a:rPr>
                        <a:t>HAP4-&gt;GCN4</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BF1F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BEFEF"/>
                    </a:solidFill>
                  </a:tcPr>
                </a:tc>
                <a:tc>
                  <a:txBody>
                    <a:bodyPr/>
                    <a:lstStyle/>
                    <a:p>
                      <a:pPr algn="ctr" fontAlgn="ctr"/>
                      <a:r>
                        <a:rPr lang="en-US" sz="1500" b="0" i="0" u="none" strike="noStrike" dirty="0">
                          <a:solidFill>
                            <a:srgbClr val="000000"/>
                          </a:solidFill>
                          <a:effectLst/>
                          <a:latin typeface="Arial"/>
                        </a:rPr>
                        <a:t>SWI4-&gt;YHP1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0C9C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0000A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4F4F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2E2EB7"/>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4040B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HMO1-&gt;ASF1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FFEFE"/>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SWI4-&gt;YOX1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DC0C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EF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DFDF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ACAEC"/>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9D9DD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HMO1-&gt;CIN5</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FFEF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2D1D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1CFCF"/>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6E0E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8E6E6"/>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FC7C7"/>
                    </a:solidFill>
                  </a:tcPr>
                </a:tc>
                <a:tc>
                  <a:txBody>
                    <a:bodyPr/>
                    <a:lstStyle/>
                    <a:p>
                      <a:pPr algn="ctr" fontAlgn="ctr"/>
                      <a:r>
                        <a:rPr lang="en-US" sz="1500" b="0" i="0" u="none" strike="noStrike" dirty="0">
                          <a:solidFill>
                            <a:srgbClr val="000000"/>
                          </a:solidFill>
                          <a:effectLst/>
                          <a:latin typeface="Arial"/>
                        </a:rPr>
                        <a:t>SWI5-&gt;ASH1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8E8ED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HMO1-&gt;CYC8</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BBBBE7"/>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SWI5-&gt;TEC1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87979"/>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HMO1-&gt;GCN4</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EFEF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4D4F0"/>
                    </a:solidFill>
                  </a:tcPr>
                </a:tc>
                <a:tc>
                  <a:txBody>
                    <a:bodyPr/>
                    <a:lstStyle/>
                    <a:p>
                      <a:pPr algn="ctr" fontAlgn="ctr"/>
                      <a:r>
                        <a:rPr lang="en-US" sz="1500" b="0" i="0" u="none" strike="noStrike" dirty="0">
                          <a:solidFill>
                            <a:srgbClr val="000000"/>
                          </a:solidFill>
                          <a:effectLst/>
                          <a:latin typeface="Arial"/>
                        </a:rPr>
                        <a:t>TEC1-&gt;CIN5</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CACAED"/>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HMO1-&gt;HAP4</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4D9D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DDDF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FDFF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8E7E7"/>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7E2E2"/>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EEEF9"/>
                    </a:solidFill>
                  </a:tcPr>
                </a:tc>
                <a:tc>
                  <a:txBody>
                    <a:bodyPr/>
                    <a:lstStyle/>
                    <a:p>
                      <a:pPr algn="ctr" fontAlgn="ctr"/>
                      <a:r>
                        <a:rPr lang="en-US" sz="1500" b="0" i="0" u="none" strike="noStrike" dirty="0">
                          <a:solidFill>
                            <a:srgbClr val="000000"/>
                          </a:solidFill>
                          <a:effectLst/>
                          <a:latin typeface="Arial"/>
                        </a:rPr>
                        <a:t>TEC1-&gt;HAP4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6DED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HMO1-&gt;HMO1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8E5E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3D4D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0CAC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1CEC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5DDDD"/>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6E1E1"/>
                    </a:solidFill>
                  </a:tcPr>
                </a:tc>
                <a:tc>
                  <a:txBody>
                    <a:bodyPr/>
                    <a:lstStyle/>
                    <a:p>
                      <a:pPr algn="ctr" fontAlgn="ctr"/>
                      <a:r>
                        <a:rPr lang="en-US" sz="1500" b="0" i="0" u="none" strike="noStrike" dirty="0">
                          <a:solidFill>
                            <a:srgbClr val="000000"/>
                          </a:solidFill>
                          <a:effectLst/>
                          <a:latin typeface="Arial"/>
                        </a:rPr>
                        <a:t>TEC1-&gt;MSN2</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2E2F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HMO1-&gt;HSF1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EFCFC"/>
                    </a:solidFill>
                  </a:tcPr>
                </a:tc>
                <a:tc>
                  <a:txBody>
                    <a:bodyPr/>
                    <a:lstStyle/>
                    <a:p>
                      <a:pPr algn="ctr" fontAlgn="ctr"/>
                      <a:r>
                        <a:rPr lang="en-US" sz="1500" b="0" i="0" u="none" strike="noStrike" dirty="0">
                          <a:solidFill>
                            <a:srgbClr val="000000"/>
                          </a:solidFill>
                          <a:effectLst/>
                          <a:latin typeface="Arial"/>
                        </a:rPr>
                        <a:t>TEC1-&gt;SFP1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FFCFC"/>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HMO1-&gt;MCM1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BF242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B50101"/>
                    </a:solidFill>
                  </a:tcPr>
                </a:tc>
                <a:tc>
                  <a:txBody>
                    <a:bodyPr/>
                    <a:lstStyle/>
                    <a:p>
                      <a:pPr algn="ctr" fontAlgn="ctr"/>
                      <a:r>
                        <a:rPr lang="en-US" sz="1500" b="0" i="0" u="none" strike="noStrike" dirty="0">
                          <a:solidFill>
                            <a:srgbClr val="000000"/>
                          </a:solidFill>
                          <a:effectLst/>
                          <a:latin typeface="Arial"/>
                        </a:rPr>
                        <a:t>TEC1-&gt;YHP1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7F7FC"/>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HMO1-&gt;MSN2</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9EAE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CF4F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BF0F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AEEE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9F9"/>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BF2F2"/>
                    </a:solidFill>
                  </a:tcPr>
                </a:tc>
                <a:tc>
                  <a:txBody>
                    <a:bodyPr/>
                    <a:lstStyle/>
                    <a:p>
                      <a:pPr algn="ctr" fontAlgn="ctr"/>
                      <a:r>
                        <a:rPr lang="en-US" sz="1500" b="0" i="0" u="none" strike="noStrike" dirty="0">
                          <a:solidFill>
                            <a:srgbClr val="000000"/>
                          </a:solidFill>
                          <a:effectLst/>
                          <a:latin typeface="Arial"/>
                        </a:rPr>
                        <a:t>YHP1-&gt;ASF1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3F3F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HMO1-&gt;MSN4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4D9D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2D2D2"/>
                    </a:solidFill>
                  </a:tcPr>
                </a:tc>
                <a:tc>
                  <a:txBody>
                    <a:bodyPr/>
                    <a:lstStyle/>
                    <a:p>
                      <a:pPr algn="ctr" fontAlgn="ctr"/>
                      <a:r>
                        <a:rPr lang="en-US" sz="1500" b="0" i="0" u="none" strike="noStrike" dirty="0">
                          <a:solidFill>
                            <a:srgbClr val="000000"/>
                          </a:solidFill>
                          <a:effectLst/>
                          <a:latin typeface="Arial"/>
                        </a:rPr>
                        <a:t>YHP1-&gt;GLN3</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FC8C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5DDD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0939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2646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E8D8D"/>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HMO1-&gt;TEC1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6E1E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YHP1-&gt;RDS3</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3D6D6"/>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8B1B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HMO1-&gt;YOX1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DF5F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5DDD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6E1E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9F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FFCFC"/>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ZAP1-&gt;ACE2</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0CBC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0CBC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EC5C5"/>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1CDCD"/>
                    </a:solidFill>
                  </a:tcPr>
                </a:tc>
              </a:tr>
              <a:tr h="244835">
                <a:tc>
                  <a:txBody>
                    <a:bodyPr/>
                    <a:lstStyle/>
                    <a:p>
                      <a:pPr algn="ctr" fontAlgn="ctr"/>
                      <a:r>
                        <a:rPr lang="en-US" sz="1500" b="0" i="0" u="none" strike="noStrike" dirty="0">
                          <a:solidFill>
                            <a:srgbClr val="000000"/>
                          </a:solidFill>
                          <a:effectLst/>
                          <a:latin typeface="Arial"/>
                        </a:rPr>
                        <a:t>MCM1-&gt;ACE2</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9EBE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AECEC"/>
                    </a:solidFill>
                  </a:tcPr>
                </a:tc>
                <a:tc>
                  <a:txBody>
                    <a:bodyPr/>
                    <a:lstStyle/>
                    <a:p>
                      <a:pPr algn="ctr" fontAlgn="ctr"/>
                      <a:endParaRPr lang="en-US" sz="1500" b="0" i="0" u="none" strike="noStrike" dirty="0">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15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15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15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15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15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1500" b="0" i="0" u="none" strike="noStrike" dirty="0">
                        <a:solidFill>
                          <a:srgbClr val="000000"/>
                        </a:solidFill>
                        <a:effectLst/>
                        <a:latin typeface="Calibri"/>
                      </a:endParaRPr>
                    </a:p>
                  </a:txBody>
                  <a:tcPr marL="7403" marR="7403" marT="7403" marB="0" anchor="ctr">
                    <a:lnL>
                      <a:noFill/>
                    </a:lnL>
                    <a:lnR>
                      <a:noFill/>
                    </a:lnR>
                    <a:lnT>
                      <a:noFill/>
                    </a:lnT>
                    <a:lnB>
                      <a:noFill/>
                    </a:lnB>
                  </a:tcPr>
                </a:tc>
              </a:tr>
            </a:tbl>
          </a:graphicData>
        </a:graphic>
      </p:graphicFrame>
      <p:sp>
        <p:nvSpPr>
          <p:cNvPr id="24" name="TextBox 23"/>
          <p:cNvSpPr txBox="1"/>
          <p:nvPr/>
        </p:nvSpPr>
        <p:spPr>
          <a:xfrm>
            <a:off x="525536" y="25901763"/>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44" name="TextBox 243"/>
          <p:cNvSpPr txBox="1"/>
          <p:nvPr/>
        </p:nvSpPr>
        <p:spPr>
          <a:xfrm>
            <a:off x="525536" y="27618828"/>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45" name="TextBox 244"/>
          <p:cNvSpPr txBox="1"/>
          <p:nvPr/>
        </p:nvSpPr>
        <p:spPr>
          <a:xfrm>
            <a:off x="531962" y="28587992"/>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46" name="TextBox 245"/>
          <p:cNvSpPr txBox="1"/>
          <p:nvPr/>
        </p:nvSpPr>
        <p:spPr>
          <a:xfrm>
            <a:off x="6039016" y="29582075"/>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grpSp>
        <p:nvGrpSpPr>
          <p:cNvPr id="27" name="Group 26"/>
          <p:cNvGrpSpPr/>
          <p:nvPr/>
        </p:nvGrpSpPr>
        <p:grpSpPr>
          <a:xfrm>
            <a:off x="11506451" y="23909453"/>
            <a:ext cx="1375383" cy="4679254"/>
            <a:chOff x="11601987" y="25444349"/>
            <a:chExt cx="1375383" cy="4679254"/>
          </a:xfrm>
        </p:grpSpPr>
        <p:pic>
          <p:nvPicPr>
            <p:cNvPr id="25" name="Picture 2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16200000">
              <a:off x="10236613" y="27635086"/>
              <a:ext cx="4086796" cy="304843"/>
            </a:xfrm>
            <a:prstGeom prst="rect">
              <a:avLst/>
            </a:prstGeom>
          </p:spPr>
        </p:pic>
        <p:sp>
          <p:nvSpPr>
            <p:cNvPr id="26" name="TextBox 25"/>
            <p:cNvSpPr txBox="1"/>
            <p:nvPr/>
          </p:nvSpPr>
          <p:spPr>
            <a:xfrm>
              <a:off x="11609948" y="25444349"/>
              <a:ext cx="1367422" cy="276999"/>
            </a:xfrm>
            <a:prstGeom prst="rect">
              <a:avLst/>
            </a:prstGeom>
            <a:noFill/>
          </p:spPr>
          <p:txBody>
            <a:bodyPr wrap="square" rtlCol="0">
              <a:spAutoFit/>
            </a:bodyPr>
            <a:lstStyle/>
            <a:p>
              <a:pPr algn="ctr"/>
              <a:r>
                <a:rPr lang="en-US" sz="1200" b="1" dirty="0" smtClean="0">
                  <a:latin typeface="Arial" panose="020B0604020202020204" pitchFamily="34" charset="0"/>
                  <a:cs typeface="Arial" panose="020B0604020202020204" pitchFamily="34" charset="0"/>
                </a:rPr>
                <a:t>Maximum: 1</a:t>
              </a:r>
              <a:endParaRPr lang="en-US" sz="1200" b="1" dirty="0">
                <a:latin typeface="Arial" panose="020B0604020202020204" pitchFamily="34" charset="0"/>
                <a:cs typeface="Arial" panose="020B0604020202020204" pitchFamily="34" charset="0"/>
              </a:endParaRPr>
            </a:p>
          </p:txBody>
        </p:sp>
        <p:sp>
          <p:nvSpPr>
            <p:cNvPr id="262" name="TextBox 261"/>
            <p:cNvSpPr txBox="1"/>
            <p:nvPr/>
          </p:nvSpPr>
          <p:spPr>
            <a:xfrm>
              <a:off x="11601987" y="29846604"/>
              <a:ext cx="1367422" cy="276999"/>
            </a:xfrm>
            <a:prstGeom prst="rect">
              <a:avLst/>
            </a:prstGeom>
            <a:noFill/>
          </p:spPr>
          <p:txBody>
            <a:bodyPr wrap="square" rtlCol="0">
              <a:spAutoFit/>
            </a:bodyPr>
            <a:lstStyle/>
            <a:p>
              <a:pPr algn="ctr"/>
              <a:r>
                <a:rPr lang="en-US" sz="1200" b="1" dirty="0" smtClean="0">
                  <a:latin typeface="Arial" panose="020B0604020202020204" pitchFamily="34" charset="0"/>
                  <a:cs typeface="Arial" panose="020B0604020202020204" pitchFamily="34" charset="0"/>
                </a:rPr>
                <a:t>Minimum : -1</a:t>
              </a:r>
              <a:endParaRPr lang="en-US" sz="1200" b="1" dirty="0">
                <a:latin typeface="Arial" panose="020B0604020202020204" pitchFamily="34" charset="0"/>
                <a:cs typeface="Arial" panose="020B0604020202020204" pitchFamily="34" charset="0"/>
              </a:endParaRPr>
            </a:p>
          </p:txBody>
        </p:sp>
      </p:grpSp>
      <p:sp>
        <p:nvSpPr>
          <p:cNvPr id="263" name="TextBox 262"/>
          <p:cNvSpPr txBox="1"/>
          <p:nvPr/>
        </p:nvSpPr>
        <p:spPr>
          <a:xfrm>
            <a:off x="636105" y="30044924"/>
            <a:ext cx="12237767" cy="2523768"/>
          </a:xfrm>
          <a:prstGeom prst="rect">
            <a:avLst/>
          </a:prstGeom>
          <a:noFill/>
        </p:spPr>
        <p:txBody>
          <a:bodyPr wrap="square" rtlCol="0">
            <a:spAutoFit/>
          </a:bodyPr>
          <a:lstStyle/>
          <a:p>
            <a:pPr marL="341313" indent="-341313"/>
            <a:endParaRPr lang="en-US" sz="2000" b="1" dirty="0" smtClean="0">
              <a:latin typeface="Arial" panose="020B0604020202020204" pitchFamily="34" charset="0"/>
              <a:cs typeface="Arial" panose="020B0604020202020204" pitchFamily="34" charset="0"/>
            </a:endParaRPr>
          </a:p>
          <a:p>
            <a:pPr marL="341313" indent="-341313"/>
            <a:endParaRPr lang="en-US" sz="20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Regulatory relationships are written as regulator-&gt;target.</a:t>
            </a:r>
          </a:p>
          <a:p>
            <a:endParaRPr lang="en-US" sz="6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Regulatory weights within each network were extracted from GRNmap and normalized to the maximum weight value present within that network.</a:t>
            </a:r>
          </a:p>
          <a:p>
            <a:endParaRPr lang="en-US" sz="6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Positive weight values indicate </a:t>
            </a:r>
            <a:r>
              <a:rPr lang="en-US" sz="2000" b="1" dirty="0" smtClean="0">
                <a:solidFill>
                  <a:srgbClr val="BC0000"/>
                </a:solidFill>
                <a:latin typeface="Arial" panose="020B0604020202020204" pitchFamily="34" charset="0"/>
                <a:cs typeface="Arial" panose="020B0604020202020204" pitchFamily="34" charset="0"/>
              </a:rPr>
              <a:t>activation</a:t>
            </a:r>
            <a:r>
              <a:rPr lang="en-US" sz="2000" b="1" dirty="0" smtClean="0">
                <a:latin typeface="Arial" panose="020B0604020202020204" pitchFamily="34" charset="0"/>
                <a:cs typeface="Arial" panose="020B0604020202020204" pitchFamily="34" charset="0"/>
              </a:rPr>
              <a:t>, whereas negative weight values indicate </a:t>
            </a:r>
            <a:r>
              <a:rPr lang="en-US" sz="2000" b="1" dirty="0" smtClean="0">
                <a:solidFill>
                  <a:srgbClr val="2512AE"/>
                </a:solidFill>
                <a:latin typeface="Arial" panose="020B0604020202020204" pitchFamily="34" charset="0"/>
                <a:cs typeface="Arial" panose="020B0604020202020204" pitchFamily="34" charset="0"/>
              </a:rPr>
              <a:t>repression</a:t>
            </a:r>
            <a:r>
              <a:rPr lang="en-US" sz="2000" b="1" dirty="0" smtClean="0">
                <a:latin typeface="Arial" panose="020B0604020202020204" pitchFamily="34" charset="0"/>
                <a:cs typeface="Arial" panose="020B0604020202020204" pitchFamily="34" charset="0"/>
              </a:rPr>
              <a:t>.</a:t>
            </a:r>
          </a:p>
          <a:p>
            <a:pPr marL="342900" indent="-342900">
              <a:buFont typeface="Arial"/>
              <a:buChar char="•"/>
            </a:pPr>
            <a:endParaRPr lang="en-US" sz="2000" b="1" dirty="0" smtClean="0">
              <a:latin typeface="Arial" panose="020B0604020202020204" pitchFamily="34" charset="0"/>
              <a:cs typeface="Arial" panose="020B0604020202020204" pitchFamily="34" charset="0"/>
            </a:endParaRPr>
          </a:p>
        </p:txBody>
      </p:sp>
      <p:grpSp>
        <p:nvGrpSpPr>
          <p:cNvPr id="31" name="Group 30"/>
          <p:cNvGrpSpPr/>
          <p:nvPr/>
        </p:nvGrpSpPr>
        <p:grpSpPr>
          <a:xfrm>
            <a:off x="20259410" y="13216706"/>
            <a:ext cx="5291328" cy="6550824"/>
            <a:chOff x="20259410" y="13216706"/>
            <a:chExt cx="5291328" cy="6550824"/>
          </a:xfrm>
        </p:grpSpPr>
        <p:grpSp>
          <p:nvGrpSpPr>
            <p:cNvPr id="8" name="Group 7"/>
            <p:cNvGrpSpPr/>
            <p:nvPr/>
          </p:nvGrpSpPr>
          <p:grpSpPr>
            <a:xfrm>
              <a:off x="20259410" y="13216706"/>
              <a:ext cx="5291328" cy="6550824"/>
              <a:chOff x="13438077" y="13080756"/>
              <a:chExt cx="5291328" cy="6550824"/>
            </a:xfrm>
          </p:grpSpPr>
          <p:pic>
            <p:nvPicPr>
              <p:cNvPr id="148" name="Picture 14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3438077" y="13641400"/>
                <a:ext cx="2645664" cy="1984248"/>
              </a:xfrm>
              <a:prstGeom prst="rect">
                <a:avLst/>
              </a:prstGeom>
            </p:spPr>
          </p:pic>
          <p:sp>
            <p:nvSpPr>
              <p:cNvPr id="150" name="TextBox 149"/>
              <p:cNvSpPr txBox="1"/>
              <p:nvPr/>
            </p:nvSpPr>
            <p:spPr>
              <a:xfrm>
                <a:off x="14707207" y="13080756"/>
                <a:ext cx="2793771" cy="461665"/>
              </a:xfrm>
              <a:prstGeom prst="rect">
                <a:avLst/>
              </a:prstGeom>
              <a:noFill/>
              <a:ln>
                <a:noFill/>
              </a:ln>
            </p:spPr>
            <p:txBody>
              <a:bodyPr wrap="square" rtlCol="0">
                <a:spAutoFit/>
              </a:bodyPr>
              <a:lstStyle/>
              <a:p>
                <a:pPr algn="ctr"/>
                <a:r>
                  <a:rPr lang="en-US" sz="2400" b="1" u="sng" dirty="0" smtClean="0">
                    <a:latin typeface="Arial"/>
                    <a:cs typeface="Arial"/>
                  </a:rPr>
                  <a:t>CIN5</a:t>
                </a:r>
              </a:p>
            </p:txBody>
          </p:sp>
          <p:pic>
            <p:nvPicPr>
              <p:cNvPr id="154" name="Picture 1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6083741" y="13630092"/>
                <a:ext cx="2645664" cy="1984248"/>
              </a:xfrm>
              <a:prstGeom prst="rect">
                <a:avLst/>
              </a:prstGeom>
            </p:spPr>
          </p:pic>
          <p:pic>
            <p:nvPicPr>
              <p:cNvPr id="162" name="Picture 16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438077" y="15654042"/>
                <a:ext cx="2645664" cy="1984248"/>
              </a:xfrm>
              <a:prstGeom prst="rect">
                <a:avLst/>
              </a:prstGeom>
            </p:spPr>
          </p:pic>
          <p:pic>
            <p:nvPicPr>
              <p:cNvPr id="166" name="Picture 165" descr="CIN5.jp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6083741" y="15667309"/>
                <a:ext cx="2645664" cy="1984248"/>
              </a:xfrm>
              <a:prstGeom prst="rect">
                <a:avLst/>
              </a:prstGeom>
            </p:spPr>
          </p:pic>
          <p:pic>
            <p:nvPicPr>
              <p:cNvPr id="170" name="Picture 169" descr="CIN5.jp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3438078" y="17647332"/>
                <a:ext cx="2645663" cy="1984248"/>
              </a:xfrm>
              <a:prstGeom prst="rect">
                <a:avLst/>
              </a:prstGeom>
            </p:spPr>
          </p:pic>
          <p:pic>
            <p:nvPicPr>
              <p:cNvPr id="174" name="Picture 173" descr="CIN5.jp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6083741" y="17624844"/>
                <a:ext cx="2645664" cy="1984248"/>
              </a:xfrm>
              <a:prstGeom prst="rect">
                <a:avLst/>
              </a:prstGeom>
            </p:spPr>
          </p:pic>
        </p:grpSp>
        <p:sp>
          <p:nvSpPr>
            <p:cNvPr id="227" name="TextBox 226"/>
            <p:cNvSpPr txBox="1"/>
            <p:nvPr/>
          </p:nvSpPr>
          <p:spPr>
            <a:xfrm>
              <a:off x="20909357" y="13692573"/>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28" name="TextBox 227"/>
            <p:cNvSpPr txBox="1"/>
            <p:nvPr/>
          </p:nvSpPr>
          <p:spPr>
            <a:xfrm>
              <a:off x="20738559" y="15761140"/>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db3</a:t>
              </a:r>
              <a:endParaRPr lang="en-US" sz="1000" b="1" dirty="0">
                <a:latin typeface="Arial" panose="020B0604020202020204" pitchFamily="34" charset="0"/>
                <a:cs typeface="Arial" panose="020B0604020202020204" pitchFamily="34" charset="0"/>
              </a:endParaRPr>
            </a:p>
          </p:txBody>
        </p:sp>
        <p:sp>
          <p:nvSpPr>
            <p:cNvPr id="229" name="TextBox 228"/>
            <p:cNvSpPr txBox="1"/>
            <p:nvPr/>
          </p:nvSpPr>
          <p:spPr>
            <a:xfrm>
              <a:off x="23378216" y="15783876"/>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db4</a:t>
              </a:r>
              <a:endParaRPr lang="en-US" sz="1000" b="1" dirty="0">
                <a:latin typeface="Arial" panose="020B0604020202020204" pitchFamily="34" charset="0"/>
                <a:cs typeface="Arial" panose="020B0604020202020204" pitchFamily="34" charset="0"/>
              </a:endParaRPr>
            </a:p>
          </p:txBody>
        </p:sp>
        <p:sp>
          <p:nvSpPr>
            <p:cNvPr id="269" name="TextBox 268"/>
            <p:cNvSpPr txBox="1"/>
            <p:nvPr/>
          </p:nvSpPr>
          <p:spPr>
            <a:xfrm>
              <a:off x="23545536" y="13690346"/>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db2</a:t>
              </a:r>
              <a:endParaRPr lang="en-US" sz="1000" b="1" dirty="0">
                <a:latin typeface="Arial" panose="020B0604020202020204" pitchFamily="34" charset="0"/>
                <a:cs typeface="Arial" panose="020B0604020202020204" pitchFamily="34" charset="0"/>
              </a:endParaRPr>
            </a:p>
          </p:txBody>
        </p:sp>
        <p:sp>
          <p:nvSpPr>
            <p:cNvPr id="270" name="TextBox 269"/>
            <p:cNvSpPr txBox="1"/>
            <p:nvPr/>
          </p:nvSpPr>
          <p:spPr>
            <a:xfrm>
              <a:off x="20898007" y="17699000"/>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db5</a:t>
              </a:r>
              <a:endParaRPr lang="en-US" sz="1000" b="1" dirty="0">
                <a:latin typeface="Arial" panose="020B0604020202020204" pitchFamily="34" charset="0"/>
                <a:cs typeface="Arial" panose="020B0604020202020204" pitchFamily="34" charset="0"/>
              </a:endParaRPr>
            </a:p>
          </p:txBody>
        </p:sp>
        <p:sp>
          <p:nvSpPr>
            <p:cNvPr id="271" name="TextBox 270"/>
            <p:cNvSpPr txBox="1"/>
            <p:nvPr/>
          </p:nvSpPr>
          <p:spPr>
            <a:xfrm>
              <a:off x="23541992" y="17674052"/>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db6</a:t>
              </a:r>
              <a:endParaRPr lang="en-US" sz="1000" b="1" dirty="0">
                <a:latin typeface="Arial" panose="020B0604020202020204" pitchFamily="34" charset="0"/>
                <a:cs typeface="Arial" panose="020B0604020202020204" pitchFamily="34" charset="0"/>
              </a:endParaRPr>
            </a:p>
          </p:txBody>
        </p:sp>
      </p:grpSp>
      <p:grpSp>
        <p:nvGrpSpPr>
          <p:cNvPr id="34" name="Group 33"/>
          <p:cNvGrpSpPr/>
          <p:nvPr/>
        </p:nvGrpSpPr>
        <p:grpSpPr>
          <a:xfrm>
            <a:off x="32648460" y="13225948"/>
            <a:ext cx="5171314" cy="6520057"/>
            <a:chOff x="32648460" y="13225948"/>
            <a:chExt cx="5171314" cy="6520057"/>
          </a:xfrm>
        </p:grpSpPr>
        <p:grpSp>
          <p:nvGrpSpPr>
            <p:cNvPr id="29" name="Group 28"/>
            <p:cNvGrpSpPr/>
            <p:nvPr/>
          </p:nvGrpSpPr>
          <p:grpSpPr>
            <a:xfrm>
              <a:off x="32648460" y="13225948"/>
              <a:ext cx="5171314" cy="6520057"/>
              <a:chOff x="29354084" y="13289012"/>
              <a:chExt cx="5171314" cy="6520057"/>
            </a:xfrm>
          </p:grpSpPr>
          <p:sp>
            <p:nvSpPr>
              <p:cNvPr id="217" name="TextBox 216"/>
              <p:cNvSpPr txBox="1"/>
              <p:nvPr/>
            </p:nvSpPr>
            <p:spPr>
              <a:xfrm>
                <a:off x="30759554" y="13289012"/>
                <a:ext cx="2793771" cy="461665"/>
              </a:xfrm>
              <a:prstGeom prst="rect">
                <a:avLst/>
              </a:prstGeom>
              <a:noFill/>
              <a:ln>
                <a:noFill/>
              </a:ln>
            </p:spPr>
            <p:txBody>
              <a:bodyPr wrap="square" rtlCol="0">
                <a:spAutoFit/>
              </a:bodyPr>
              <a:lstStyle/>
              <a:p>
                <a:pPr algn="ctr"/>
                <a:r>
                  <a:rPr lang="en-US" sz="2400" b="1" u="sng" dirty="0" smtClean="0">
                    <a:latin typeface="Arial"/>
                    <a:cs typeface="Arial"/>
                  </a:rPr>
                  <a:t>GLN3</a:t>
                </a:r>
                <a:endParaRPr lang="en-US" sz="2000" b="1" dirty="0" smtClean="0">
                  <a:latin typeface="Arial"/>
                  <a:cs typeface="Arial"/>
                </a:endParaRPr>
              </a:p>
            </p:txBody>
          </p:sp>
          <p:pic>
            <p:nvPicPr>
              <p:cNvPr id="247" name="Picture 24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9354084" y="13747278"/>
                <a:ext cx="2645664" cy="1984248"/>
              </a:xfrm>
              <a:prstGeom prst="rect">
                <a:avLst/>
              </a:prstGeom>
            </p:spPr>
          </p:pic>
          <p:pic>
            <p:nvPicPr>
              <p:cNvPr id="264" name="Picture 263"/>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1878838" y="13755746"/>
                <a:ext cx="2645664" cy="1984248"/>
              </a:xfrm>
              <a:prstGeom prst="rect">
                <a:avLst/>
              </a:prstGeom>
            </p:spPr>
          </p:pic>
          <p:pic>
            <p:nvPicPr>
              <p:cNvPr id="265" name="Picture 26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9355596" y="15827779"/>
                <a:ext cx="2645664" cy="1984248"/>
              </a:xfrm>
              <a:prstGeom prst="rect">
                <a:avLst/>
              </a:prstGeom>
            </p:spPr>
          </p:pic>
          <p:pic>
            <p:nvPicPr>
              <p:cNvPr id="266" name="Picture 265" descr="GLN3.jp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1875132" y="15833606"/>
                <a:ext cx="2645664" cy="1984248"/>
              </a:xfrm>
              <a:prstGeom prst="rect">
                <a:avLst/>
              </a:prstGeom>
            </p:spPr>
          </p:pic>
          <p:pic>
            <p:nvPicPr>
              <p:cNvPr id="267" name="Picture 266" descr="GLN3.jp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9355380" y="17823496"/>
                <a:ext cx="2645664" cy="1984248"/>
              </a:xfrm>
              <a:prstGeom prst="rect">
                <a:avLst/>
              </a:prstGeom>
            </p:spPr>
          </p:pic>
          <p:pic>
            <p:nvPicPr>
              <p:cNvPr id="268" name="Picture 267" descr="GLN3.jpg"/>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879734" y="17824821"/>
                <a:ext cx="2645664" cy="1984248"/>
              </a:xfrm>
              <a:prstGeom prst="rect">
                <a:avLst/>
              </a:prstGeom>
            </p:spPr>
          </p:pic>
        </p:grpSp>
        <p:sp>
          <p:nvSpPr>
            <p:cNvPr id="272" name="TextBox 271"/>
            <p:cNvSpPr txBox="1"/>
            <p:nvPr/>
          </p:nvSpPr>
          <p:spPr>
            <a:xfrm>
              <a:off x="33292168" y="13607214"/>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73" name="TextBox 272"/>
            <p:cNvSpPr txBox="1"/>
            <p:nvPr/>
          </p:nvSpPr>
          <p:spPr>
            <a:xfrm>
              <a:off x="35814421" y="13620583"/>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db2</a:t>
              </a:r>
              <a:endParaRPr lang="en-US" sz="1000" b="1" dirty="0">
                <a:latin typeface="Arial" panose="020B0604020202020204" pitchFamily="34" charset="0"/>
                <a:cs typeface="Arial" panose="020B0604020202020204" pitchFamily="34" charset="0"/>
              </a:endParaRPr>
            </a:p>
          </p:txBody>
        </p:sp>
        <p:sp>
          <p:nvSpPr>
            <p:cNvPr id="274" name="TextBox 273"/>
            <p:cNvSpPr txBox="1"/>
            <p:nvPr/>
          </p:nvSpPr>
          <p:spPr>
            <a:xfrm>
              <a:off x="33300202" y="15661277"/>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db3</a:t>
              </a:r>
              <a:endParaRPr lang="en-US" sz="1000" b="1" dirty="0">
                <a:latin typeface="Arial" panose="020B0604020202020204" pitchFamily="34" charset="0"/>
                <a:cs typeface="Arial" panose="020B0604020202020204" pitchFamily="34" charset="0"/>
              </a:endParaRPr>
            </a:p>
          </p:txBody>
        </p:sp>
        <p:sp>
          <p:nvSpPr>
            <p:cNvPr id="275" name="TextBox 274"/>
            <p:cNvSpPr txBox="1"/>
            <p:nvPr/>
          </p:nvSpPr>
          <p:spPr>
            <a:xfrm>
              <a:off x="35807942" y="15673071"/>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db4</a:t>
              </a:r>
              <a:endParaRPr lang="en-US" sz="1000" b="1" dirty="0">
                <a:latin typeface="Arial" panose="020B0604020202020204" pitchFamily="34" charset="0"/>
                <a:cs typeface="Arial" panose="020B0604020202020204" pitchFamily="34" charset="0"/>
              </a:endParaRPr>
            </a:p>
          </p:txBody>
        </p:sp>
        <p:sp>
          <p:nvSpPr>
            <p:cNvPr id="276" name="TextBox 275"/>
            <p:cNvSpPr txBox="1"/>
            <p:nvPr/>
          </p:nvSpPr>
          <p:spPr>
            <a:xfrm>
              <a:off x="33285664" y="17718988"/>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db5</a:t>
              </a:r>
              <a:endParaRPr lang="en-US" sz="1000" b="1" dirty="0">
                <a:latin typeface="Arial" panose="020B0604020202020204" pitchFamily="34" charset="0"/>
                <a:cs typeface="Arial" panose="020B0604020202020204" pitchFamily="34" charset="0"/>
              </a:endParaRPr>
            </a:p>
          </p:txBody>
        </p:sp>
        <p:sp>
          <p:nvSpPr>
            <p:cNvPr id="277" name="TextBox 276"/>
            <p:cNvSpPr txBox="1"/>
            <p:nvPr/>
          </p:nvSpPr>
          <p:spPr>
            <a:xfrm>
              <a:off x="35818161" y="17721388"/>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db6</a:t>
              </a:r>
              <a:endParaRPr lang="en-US" sz="1000" b="1" dirty="0">
                <a:latin typeface="Arial" panose="020B0604020202020204" pitchFamily="34" charset="0"/>
                <a:cs typeface="Arial" panose="020B0604020202020204" pitchFamily="34" charset="0"/>
              </a:endParaRPr>
            </a:p>
          </p:txBody>
        </p:sp>
      </p:grpSp>
      <p:pic>
        <p:nvPicPr>
          <p:cNvPr id="176" name="Picture 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4215311" y="30903508"/>
            <a:ext cx="9527932" cy="129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7" name="Picture 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3192688" y="28297328"/>
            <a:ext cx="11505885" cy="2641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3" name="TextBox 192"/>
          <p:cNvSpPr txBox="1"/>
          <p:nvPr/>
        </p:nvSpPr>
        <p:spPr>
          <a:xfrm>
            <a:off x="13164595" y="27165797"/>
            <a:ext cx="17800431" cy="1015663"/>
          </a:xfrm>
          <a:prstGeom prst="rect">
            <a:avLst/>
          </a:prstGeom>
          <a:solidFill>
            <a:schemeClr val="bg1">
              <a:lumMod val="85000"/>
            </a:schemeClr>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Multiple Regression Analysis of db1 Highlighted Parameters that Improved the Model </a:t>
            </a:r>
            <a:r>
              <a:rPr lang="en-US" sz="3000" b="1" dirty="0" smtClean="0">
                <a:latin typeface="Arial" panose="020B0604020202020204" pitchFamily="34" charset="0"/>
                <a:cs typeface="Arial" panose="020B0604020202020204" pitchFamily="34" charset="0"/>
              </a:rPr>
              <a:t>Fit</a:t>
            </a:r>
          </a:p>
          <a:p>
            <a:pPr algn="ctr"/>
            <a:r>
              <a:rPr lang="en-US" sz="3000" b="1" dirty="0" smtClean="0">
                <a:latin typeface="Arial" panose="020B0604020202020204" pitchFamily="34" charset="0"/>
                <a:cs typeface="Arial" panose="020B0604020202020204" pitchFamily="34" charset="0"/>
              </a:rPr>
              <a:t>for Individual </a:t>
            </a:r>
            <a:r>
              <a:rPr lang="en-US" sz="3000" b="1" dirty="0" smtClean="0">
                <a:latin typeface="Arial" panose="020B0604020202020204" pitchFamily="34" charset="0"/>
                <a:cs typeface="Arial" panose="020B0604020202020204" pitchFamily="34" charset="0"/>
              </a:rPr>
              <a:t>Transcription Factors </a:t>
            </a:r>
            <a:endParaRPr lang="en-US" sz="3000" b="1" dirty="0">
              <a:latin typeface="Arial" panose="020B0604020202020204" pitchFamily="34" charset="0"/>
              <a:cs typeface="Arial" panose="020B0604020202020204" pitchFamily="34" charset="0"/>
            </a:endParaRPr>
          </a:p>
        </p:txBody>
      </p:sp>
      <p:grpSp>
        <p:nvGrpSpPr>
          <p:cNvPr id="248" name="Group 247"/>
          <p:cNvGrpSpPr/>
          <p:nvPr/>
        </p:nvGrpSpPr>
        <p:grpSpPr>
          <a:xfrm>
            <a:off x="13457549" y="21477517"/>
            <a:ext cx="17254250" cy="4449351"/>
            <a:chOff x="13228949" y="21898029"/>
            <a:chExt cx="17254250" cy="4449351"/>
          </a:xfrm>
        </p:grpSpPr>
        <p:grpSp>
          <p:nvGrpSpPr>
            <p:cNvPr id="237" name="Group 236"/>
            <p:cNvGrpSpPr/>
            <p:nvPr/>
          </p:nvGrpSpPr>
          <p:grpSpPr>
            <a:xfrm>
              <a:off x="21331686" y="21898029"/>
              <a:ext cx="9151513" cy="4444196"/>
              <a:chOff x="21331686" y="21898029"/>
              <a:chExt cx="9151513" cy="4444196"/>
            </a:xfrm>
          </p:grpSpPr>
          <p:sp>
            <p:nvSpPr>
              <p:cNvPr id="15" name="TextBox 14"/>
              <p:cNvSpPr txBox="1"/>
              <p:nvPr/>
            </p:nvSpPr>
            <p:spPr>
              <a:xfrm>
                <a:off x="22239120" y="21898029"/>
                <a:ext cx="7881107" cy="523220"/>
              </a:xfrm>
              <a:prstGeom prst="rect">
                <a:avLst/>
              </a:prstGeom>
              <a:noFill/>
            </p:spPr>
            <p:txBody>
              <a:bodyPr wrap="square" rtlCol="0">
                <a:spAutoFit/>
              </a:bodyPr>
              <a:lstStyle/>
              <a:p>
                <a:pPr algn="ctr"/>
                <a:r>
                  <a:rPr lang="en-US" sz="2800" b="1" dirty="0" smtClean="0">
                    <a:latin typeface="Arial"/>
                    <a:cs typeface="Arial"/>
                  </a:rPr>
                  <a:t>Eigenvector Centrality</a:t>
                </a:r>
                <a:endParaRPr lang="en-US" sz="2800" b="1" dirty="0">
                  <a:latin typeface="Arial"/>
                  <a:cs typeface="Arial"/>
                </a:endParaRPr>
              </a:p>
            </p:txBody>
          </p:sp>
          <p:grpSp>
            <p:nvGrpSpPr>
              <p:cNvPr id="232" name="Group 231"/>
              <p:cNvGrpSpPr/>
              <p:nvPr/>
            </p:nvGrpSpPr>
            <p:grpSpPr>
              <a:xfrm>
                <a:off x="21331686" y="22261961"/>
                <a:ext cx="9151513" cy="4080264"/>
                <a:chOff x="21331686" y="22261961"/>
                <a:chExt cx="9151513" cy="4080264"/>
              </a:xfrm>
            </p:grpSpPr>
            <p:graphicFrame>
              <p:nvGraphicFramePr>
                <p:cNvPr id="191" name="Chart 190"/>
                <p:cNvGraphicFramePr>
                  <a:graphicFrameLocks/>
                </p:cNvGraphicFramePr>
                <p:nvPr>
                  <p:extLst>
                    <p:ext uri="{D42A27DB-BD31-4B8C-83A1-F6EECF244321}">
                      <p14:modId xmlns:p14="http://schemas.microsoft.com/office/powerpoint/2010/main" val="1022567712"/>
                    </p:ext>
                  </p:extLst>
                </p:nvPr>
              </p:nvGraphicFramePr>
              <p:xfrm>
                <a:off x="21331686" y="22261961"/>
                <a:ext cx="9151513" cy="3822798"/>
              </p:xfrm>
              <a:graphic>
                <a:graphicData uri="http://schemas.openxmlformats.org/drawingml/2006/chart">
                  <c:chart xmlns:c="http://schemas.openxmlformats.org/drawingml/2006/chart" xmlns:r="http://schemas.openxmlformats.org/officeDocument/2006/relationships" r:id="rId37"/>
                </a:graphicData>
              </a:graphic>
            </p:graphicFrame>
            <p:sp>
              <p:nvSpPr>
                <p:cNvPr id="167" name="TextBox 166"/>
                <p:cNvSpPr txBox="1"/>
                <p:nvPr/>
              </p:nvSpPr>
              <p:spPr>
                <a:xfrm>
                  <a:off x="29157914" y="25627324"/>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171" name="TextBox 170"/>
                <p:cNvSpPr txBox="1"/>
                <p:nvPr/>
              </p:nvSpPr>
              <p:spPr>
                <a:xfrm>
                  <a:off x="24915614" y="25634339"/>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grpSp>
        </p:grpSp>
        <p:grpSp>
          <p:nvGrpSpPr>
            <p:cNvPr id="231" name="Group 230"/>
            <p:cNvGrpSpPr/>
            <p:nvPr/>
          </p:nvGrpSpPr>
          <p:grpSpPr>
            <a:xfrm>
              <a:off x="13228949" y="21898029"/>
              <a:ext cx="8496971" cy="4449351"/>
              <a:chOff x="22297884" y="22125596"/>
              <a:chExt cx="8496971" cy="4449351"/>
            </a:xfrm>
          </p:grpSpPr>
          <p:graphicFrame>
            <p:nvGraphicFramePr>
              <p:cNvPr id="195" name="Chart 194"/>
              <p:cNvGraphicFramePr>
                <a:graphicFrameLocks/>
              </p:cNvGraphicFramePr>
              <p:nvPr>
                <p:extLst>
                  <p:ext uri="{D42A27DB-BD31-4B8C-83A1-F6EECF244321}">
                    <p14:modId xmlns:p14="http://schemas.microsoft.com/office/powerpoint/2010/main" val="1797331642"/>
                  </p:ext>
                </p:extLst>
              </p:nvPr>
            </p:nvGraphicFramePr>
            <p:xfrm>
              <a:off x="22297884" y="22489528"/>
              <a:ext cx="8496971" cy="3713080"/>
            </p:xfrm>
            <a:graphic>
              <a:graphicData uri="http://schemas.openxmlformats.org/drawingml/2006/chart">
                <c:chart xmlns:c="http://schemas.openxmlformats.org/drawingml/2006/chart" xmlns:r="http://schemas.openxmlformats.org/officeDocument/2006/relationships" r:id="rId38"/>
              </a:graphicData>
            </a:graphic>
          </p:graphicFrame>
          <p:sp>
            <p:nvSpPr>
              <p:cNvPr id="164" name="TextBox 163"/>
              <p:cNvSpPr txBox="1"/>
              <p:nvPr/>
            </p:nvSpPr>
            <p:spPr>
              <a:xfrm>
                <a:off x="22699043" y="22125596"/>
                <a:ext cx="8081631" cy="523220"/>
              </a:xfrm>
              <a:prstGeom prst="rect">
                <a:avLst/>
              </a:prstGeom>
              <a:noFill/>
            </p:spPr>
            <p:txBody>
              <a:bodyPr wrap="square" rtlCol="0">
                <a:spAutoFit/>
              </a:bodyPr>
              <a:lstStyle/>
              <a:p>
                <a:pPr algn="ctr"/>
                <a:r>
                  <a:rPr lang="en-US" sz="2800" b="1" dirty="0" smtClean="0">
                    <a:latin typeface="Arial"/>
                    <a:cs typeface="Arial"/>
                  </a:rPr>
                  <a:t>Outdegree</a:t>
                </a:r>
                <a:endParaRPr lang="en-US" sz="2800" b="1" dirty="0">
                  <a:latin typeface="Arial"/>
                  <a:cs typeface="Arial"/>
                </a:endParaRPr>
              </a:p>
            </p:txBody>
          </p:sp>
          <p:sp>
            <p:nvSpPr>
              <p:cNvPr id="199" name="TextBox 198"/>
              <p:cNvSpPr txBox="1"/>
              <p:nvPr/>
            </p:nvSpPr>
            <p:spPr>
              <a:xfrm>
                <a:off x="25684093" y="25867061"/>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00" name="TextBox 199"/>
              <p:cNvSpPr txBox="1"/>
              <p:nvPr/>
            </p:nvSpPr>
            <p:spPr>
              <a:xfrm>
                <a:off x="23772847" y="25824160"/>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grpSp>
      </p:grpSp>
      <p:sp>
        <p:nvSpPr>
          <p:cNvPr id="203" name="TextBox 202"/>
          <p:cNvSpPr txBox="1"/>
          <p:nvPr/>
        </p:nvSpPr>
        <p:spPr>
          <a:xfrm>
            <a:off x="13166035" y="25536890"/>
            <a:ext cx="17800136" cy="1415772"/>
          </a:xfrm>
          <a:prstGeom prst="rect">
            <a:avLst/>
          </a:prstGeom>
          <a:noFill/>
        </p:spPr>
        <p:txBody>
          <a:bodyPr wrap="square" rtlCol="0">
            <a:spAutoFit/>
          </a:bodyPr>
          <a:lstStyle/>
          <a:p>
            <a:pPr marL="342900" indent="-342900">
              <a:buFont typeface="Arial"/>
              <a:buChar char="•"/>
            </a:pPr>
            <a:r>
              <a:rPr lang="en-US" sz="2000" b="1" dirty="0" smtClean="0">
                <a:latin typeface="Arial" panose="020B0604020202020204" pitchFamily="34" charset="0"/>
                <a:cs typeface="Arial" panose="020B0604020202020204" pitchFamily="34" charset="0"/>
              </a:rPr>
              <a:t>Outdegree indicates the number of targets regulated by each transcription factor. The high outdegrees of Cin5 and Hmo1 indicate that these genes connect to various other points in the network outside of this motif.</a:t>
            </a:r>
          </a:p>
          <a:p>
            <a:pPr marL="342900" indent="-342900">
              <a:buFont typeface="Arial"/>
              <a:buChar char="•"/>
            </a:pPr>
            <a:endParaRPr lang="en-US" sz="6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Eigenvector centrality measures the relative influence of each transcription factor on the overall dynamics of the GRN. The latter half of this motif contains the genes Gln3 and Yhp1, which both rank among the highest influencers of their respective GRNs.</a:t>
            </a:r>
            <a:endParaRPr lang="en-US" sz="600" b="1" dirty="0" smtClean="0">
              <a:latin typeface="Arial" panose="020B0604020202020204" pitchFamily="34" charset="0"/>
              <a:cs typeface="Arial" panose="020B0604020202020204" pitchFamily="34" charset="0"/>
            </a:endParaRPr>
          </a:p>
        </p:txBody>
      </p:sp>
      <p:sp>
        <p:nvSpPr>
          <p:cNvPr id="204" name="TextBox 203"/>
          <p:cNvSpPr txBox="1"/>
          <p:nvPr/>
        </p:nvSpPr>
        <p:spPr>
          <a:xfrm>
            <a:off x="24622724" y="28181460"/>
            <a:ext cx="6340381" cy="5293757"/>
          </a:xfrm>
          <a:prstGeom prst="rect">
            <a:avLst/>
          </a:prstGeom>
          <a:noFill/>
        </p:spPr>
        <p:txBody>
          <a:bodyPr wrap="square" rtlCol="0">
            <a:spAutoFit/>
          </a:bodyPr>
          <a:lstStyle/>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Multiple regression was conducted with the mean squared error for the expression of each gene as the dependent variable.</a:t>
            </a:r>
          </a:p>
          <a:p>
            <a:endParaRPr lang="en-US" sz="6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Predictors included model parameters and graph statistics derived from the GRNs. Stepwise regression was performed via backward elimination.</a:t>
            </a:r>
          </a:p>
          <a:p>
            <a:endParaRPr lang="en-US" sz="6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Genes that were highly regulated were well modeled.</a:t>
            </a:r>
          </a:p>
          <a:p>
            <a:endParaRPr lang="en-US" sz="6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Transcription factors that remained at low concentrations were well modeled.</a:t>
            </a:r>
          </a:p>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p:txBody>
      </p:sp>
      <p:graphicFrame>
        <p:nvGraphicFramePr>
          <p:cNvPr id="214" name="Object 3"/>
          <p:cNvGraphicFramePr>
            <a:graphicFrameLocks noChangeAspect="1"/>
          </p:cNvGraphicFramePr>
          <p:nvPr>
            <p:extLst>
              <p:ext uri="{D42A27DB-BD31-4B8C-83A1-F6EECF244321}">
                <p14:modId xmlns:p14="http://schemas.microsoft.com/office/powerpoint/2010/main" val="1268428008"/>
              </p:ext>
            </p:extLst>
          </p:nvPr>
        </p:nvGraphicFramePr>
        <p:xfrm>
          <a:off x="2405542" y="19264850"/>
          <a:ext cx="3508801" cy="788004"/>
        </p:xfrm>
        <a:graphic>
          <a:graphicData uri="http://schemas.openxmlformats.org/presentationml/2006/ole">
            <mc:AlternateContent xmlns:mc="http://schemas.openxmlformats.org/markup-compatibility/2006">
              <mc:Choice xmlns:v="urn:schemas-microsoft-com:vml" Requires="v">
                <p:oleObj spid="_x0000_s1064" name="Equation" r:id="rId39" imgW="2108160" imgH="444240" progId="Equation.3">
                  <p:embed/>
                </p:oleObj>
              </mc:Choice>
              <mc:Fallback>
                <p:oleObj name="Equation" r:id="rId39" imgW="2108160" imgH="444240" progId="Equation.3">
                  <p:embed/>
                  <p:pic>
                    <p:nvPicPr>
                      <p:cNvPr id="0" name=""/>
                      <p:cNvPicPr>
                        <a:picLocks noChangeAspect="1" noChangeArrowheads="1"/>
                      </p:cNvPicPr>
                      <p:nvPr/>
                    </p:nvPicPr>
                    <p:blipFill>
                      <a:blip r:embed="rId40"/>
                      <a:srcRect/>
                      <a:stretch>
                        <a:fillRect/>
                      </a:stretch>
                    </p:blipFill>
                    <p:spPr bwMode="auto">
                      <a:xfrm>
                        <a:off x="2405542" y="19264850"/>
                        <a:ext cx="3508801" cy="788004"/>
                      </a:xfrm>
                      <a:prstGeom prst="rect">
                        <a:avLst/>
                      </a:prstGeom>
                      <a:noFill/>
                      <a:extLst/>
                    </p:spPr>
                  </p:pic>
                </p:oleObj>
              </mc:Fallback>
            </mc:AlternateContent>
          </a:graphicData>
        </a:graphic>
      </p:graphicFrame>
      <p:sp>
        <p:nvSpPr>
          <p:cNvPr id="215" name="TextBox 214"/>
          <p:cNvSpPr txBox="1"/>
          <p:nvPr/>
        </p:nvSpPr>
        <p:spPr>
          <a:xfrm>
            <a:off x="612041" y="14951255"/>
            <a:ext cx="7059997" cy="4462760"/>
          </a:xfrm>
          <a:prstGeom prst="rect">
            <a:avLst/>
          </a:prstGeom>
          <a:noFill/>
        </p:spPr>
        <p:txBody>
          <a:bodyPr wrap="square" rtlCol="0">
            <a:spAutoFit/>
          </a:bodyPr>
          <a:lstStyle/>
          <a:p>
            <a:pPr marL="285750" indent="-285750">
              <a:buFont typeface="Arial"/>
              <a:buChar char="•"/>
            </a:pPr>
            <a:r>
              <a:rPr lang="en-US" sz="2000" b="1" dirty="0" smtClean="0">
                <a:latin typeface="Arial"/>
                <a:cs typeface="Arial"/>
              </a:rPr>
              <a:t>Each transcription factor has a differential equation that models its expression over time.</a:t>
            </a:r>
          </a:p>
          <a:p>
            <a:endParaRPr lang="en-US" sz="600" b="1" dirty="0" smtClean="0">
              <a:latin typeface="Arial"/>
              <a:cs typeface="Arial"/>
            </a:endParaRPr>
          </a:p>
          <a:p>
            <a:pPr marL="285750" indent="-285750">
              <a:buFont typeface="Arial"/>
              <a:buChar char="•"/>
            </a:pPr>
            <a:r>
              <a:rPr lang="en-US" sz="2000" b="1" dirty="0" smtClean="0">
                <a:latin typeface="Arial"/>
                <a:cs typeface="Arial"/>
              </a:rPr>
              <a:t>We use a sigmoidal production function where:</a:t>
            </a:r>
          </a:p>
          <a:p>
            <a:pPr marL="806450" lvl="1" indent="-280988">
              <a:buFont typeface="Arial"/>
              <a:buChar char="•"/>
            </a:pPr>
            <a:r>
              <a:rPr lang="en-US" sz="2000" i="1" dirty="0" smtClean="0">
                <a:latin typeface="Times New Roman"/>
                <a:cs typeface="Times New Roman"/>
              </a:rPr>
              <a:t>P</a:t>
            </a:r>
            <a:r>
              <a:rPr lang="en-US" sz="2000" i="1" baseline="-25000" dirty="0" smtClean="0">
                <a:latin typeface="Times New Roman"/>
                <a:cs typeface="Times New Roman"/>
              </a:rPr>
              <a:t>i</a:t>
            </a:r>
            <a:r>
              <a:rPr lang="en-US" sz="2000" b="1" dirty="0" smtClean="0">
                <a:latin typeface="Arial"/>
                <a:cs typeface="Arial"/>
              </a:rPr>
              <a:t> is mRNA production rate for gene </a:t>
            </a:r>
            <a:r>
              <a:rPr lang="en-US" sz="2000" i="1" dirty="0">
                <a:latin typeface="Times New Roman"/>
                <a:cs typeface="Times New Roman"/>
              </a:rPr>
              <a:t>i</a:t>
            </a:r>
            <a:endParaRPr lang="en-US" sz="2000" dirty="0" smtClean="0">
              <a:latin typeface="Times New Roman"/>
              <a:cs typeface="Times New Roman"/>
            </a:endParaRPr>
          </a:p>
          <a:p>
            <a:pPr marL="806450" lvl="1" indent="-280988">
              <a:buFont typeface="Arial"/>
              <a:buChar char="•"/>
            </a:pPr>
            <a:r>
              <a:rPr lang="en-US" sz="2000" i="1" dirty="0">
                <a:latin typeface="Times New Roman"/>
                <a:cs typeface="Times New Roman"/>
              </a:rPr>
              <a:t>d</a:t>
            </a:r>
            <a:r>
              <a:rPr lang="en-US" sz="2000" i="1" baseline="-25000" dirty="0" smtClean="0">
                <a:latin typeface="Times New Roman"/>
                <a:cs typeface="Times New Roman"/>
              </a:rPr>
              <a:t>i</a:t>
            </a:r>
            <a:r>
              <a:rPr lang="en-US" sz="2000" b="1" dirty="0" smtClean="0">
                <a:latin typeface="Arial"/>
                <a:cs typeface="Arial"/>
              </a:rPr>
              <a:t> is the mRNA degradation rate for gene </a:t>
            </a:r>
            <a:r>
              <a:rPr lang="en-US" sz="2000" i="1" dirty="0" err="1" smtClean="0">
                <a:latin typeface="Times New Roman"/>
                <a:cs typeface="Times New Roman"/>
              </a:rPr>
              <a:t>i</a:t>
            </a:r>
            <a:r>
              <a:rPr lang="en-US" sz="2000" i="1" dirty="0" smtClean="0">
                <a:latin typeface="Times New Roman"/>
                <a:cs typeface="Times New Roman"/>
              </a:rPr>
              <a:t> </a:t>
            </a:r>
          </a:p>
          <a:p>
            <a:pPr marL="806450" lvl="1" indent="-280988">
              <a:buFont typeface="Arial"/>
              <a:buChar char="•"/>
            </a:pPr>
            <a:r>
              <a:rPr lang="en-US" sz="2000" i="1" dirty="0" smtClean="0">
                <a:latin typeface="Times New Roman"/>
                <a:cs typeface="Times New Roman"/>
              </a:rPr>
              <a:t>w</a:t>
            </a:r>
            <a:r>
              <a:rPr lang="en-US" sz="2000" b="1" dirty="0" smtClean="0">
                <a:latin typeface="Arial"/>
                <a:cs typeface="Arial"/>
              </a:rPr>
              <a:t> is weight term, determining the level of activation or repression of </a:t>
            </a:r>
            <a:r>
              <a:rPr lang="en-US" sz="2000" i="1" dirty="0" smtClean="0">
                <a:latin typeface="Times New Roman"/>
                <a:cs typeface="Times New Roman"/>
              </a:rPr>
              <a:t>j</a:t>
            </a:r>
            <a:r>
              <a:rPr lang="en-US" sz="2000" b="1" dirty="0" smtClean="0">
                <a:latin typeface="Arial"/>
                <a:cs typeface="Arial"/>
              </a:rPr>
              <a:t> on </a:t>
            </a:r>
            <a:r>
              <a:rPr lang="en-US" sz="2000" i="1" dirty="0">
                <a:latin typeface="Times New Roman"/>
                <a:cs typeface="Times New Roman"/>
              </a:rPr>
              <a:t>i</a:t>
            </a:r>
            <a:endParaRPr lang="en-US" sz="2000" i="1" dirty="0" smtClean="0">
              <a:latin typeface="Times New Roman"/>
              <a:cs typeface="Times New Roman"/>
            </a:endParaRPr>
          </a:p>
          <a:p>
            <a:pPr marL="806450" lvl="1" indent="-280988">
              <a:buFont typeface="Arial"/>
              <a:buChar char="•"/>
            </a:pPr>
            <a:r>
              <a:rPr lang="en-US" sz="2000" i="1" dirty="0" smtClean="0">
                <a:latin typeface="Times New Roman"/>
                <a:cs typeface="Times New Roman"/>
              </a:rPr>
              <a:t>b</a:t>
            </a:r>
            <a:r>
              <a:rPr lang="en-US" sz="2000" b="1" dirty="0" smtClean="0">
                <a:latin typeface="Arial"/>
                <a:cs typeface="Arial"/>
              </a:rPr>
              <a:t> is a unique threshold for each gene</a:t>
            </a:r>
          </a:p>
          <a:p>
            <a:pPr marL="525462" lvl="1"/>
            <a:endParaRPr lang="en-US" sz="600" b="1" dirty="0" smtClean="0">
              <a:latin typeface="Arial"/>
              <a:cs typeface="Arial"/>
            </a:endParaRPr>
          </a:p>
          <a:p>
            <a:pPr marL="342900" indent="-342900">
              <a:buFont typeface="Arial" panose="020B0604020202020204" pitchFamily="34" charset="0"/>
              <a:buChar char="•"/>
            </a:pPr>
            <a:r>
              <a:rPr lang="en-US" sz="2000" b="1" dirty="0">
                <a:latin typeface="Arial"/>
                <a:cs typeface="Arial"/>
              </a:rPr>
              <a:t>Degradation rates for each gene were derived </a:t>
            </a:r>
            <a:r>
              <a:rPr lang="en-US" sz="2000" b="1" dirty="0" smtClean="0">
                <a:latin typeface="Arial"/>
                <a:cs typeface="Arial"/>
              </a:rPr>
              <a:t>from half </a:t>
            </a:r>
            <a:r>
              <a:rPr lang="en-US" sz="2000" b="1" dirty="0">
                <a:latin typeface="Arial"/>
                <a:cs typeface="Arial"/>
              </a:rPr>
              <a:t>lives reported by </a:t>
            </a:r>
            <a:r>
              <a:rPr lang="en-US" sz="2000" b="1" dirty="0" err="1">
                <a:latin typeface="Arial"/>
                <a:cs typeface="Arial"/>
              </a:rPr>
              <a:t>Neymotin</a:t>
            </a:r>
            <a:r>
              <a:rPr lang="en-US" sz="2000" b="1" dirty="0">
                <a:latin typeface="Arial"/>
                <a:cs typeface="Arial"/>
              </a:rPr>
              <a:t> et al. (2014</a:t>
            </a:r>
            <a:r>
              <a:rPr lang="en-US" sz="2000" b="1" dirty="0" smtClean="0">
                <a:latin typeface="Arial"/>
                <a:cs typeface="Arial"/>
              </a:rPr>
              <a:t>).</a:t>
            </a:r>
            <a:endParaRPr lang="en-US" sz="600" b="1" dirty="0" smtClean="0">
              <a:latin typeface="Arial"/>
              <a:cs typeface="Arial"/>
            </a:endParaRPr>
          </a:p>
          <a:p>
            <a:endParaRPr lang="en-US" sz="600" b="1" dirty="0" smtClean="0">
              <a:latin typeface="Arial"/>
              <a:cs typeface="Arial"/>
            </a:endParaRPr>
          </a:p>
          <a:p>
            <a:pPr marL="285750" indent="-285750">
              <a:buFont typeface="Arial"/>
              <a:buChar char="•"/>
            </a:pPr>
            <a:r>
              <a:rPr lang="en-US" sz="2000" b="1" dirty="0" smtClean="0">
                <a:latin typeface="Arial"/>
                <a:cs typeface="Arial"/>
              </a:rPr>
              <a:t>The </a:t>
            </a:r>
            <a:r>
              <a:rPr lang="en-US" sz="2000" b="1" dirty="0">
                <a:latin typeface="Arial"/>
                <a:cs typeface="Arial"/>
              </a:rPr>
              <a:t>production </a:t>
            </a:r>
            <a:r>
              <a:rPr lang="en-US" sz="2000" b="1" dirty="0" smtClean="0">
                <a:latin typeface="Arial"/>
                <a:cs typeface="Arial"/>
              </a:rPr>
              <a:t>rate (</a:t>
            </a:r>
            <a:r>
              <a:rPr lang="en-US" sz="2000" i="1" dirty="0" smtClean="0">
                <a:latin typeface="Times New Roman"/>
                <a:cs typeface="Times New Roman"/>
              </a:rPr>
              <a:t>P</a:t>
            </a:r>
            <a:r>
              <a:rPr lang="en-US" sz="2000" i="1" baseline="-25000" dirty="0" smtClean="0">
                <a:latin typeface="Times New Roman"/>
                <a:cs typeface="Times New Roman"/>
              </a:rPr>
              <a:t>i</a:t>
            </a:r>
            <a:r>
              <a:rPr lang="en-US" sz="2000" b="1" dirty="0" smtClean="0">
                <a:latin typeface="Arial"/>
                <a:cs typeface="Arial"/>
              </a:rPr>
              <a:t>), weight (</a:t>
            </a:r>
            <a:r>
              <a:rPr lang="en-US" sz="2000" i="1" dirty="0" smtClean="0">
                <a:latin typeface="Times New Roman"/>
                <a:cs typeface="Times New Roman"/>
              </a:rPr>
              <a:t>w</a:t>
            </a:r>
            <a:r>
              <a:rPr lang="en-US" sz="2000" b="1" dirty="0" smtClean="0">
                <a:latin typeface="Arial"/>
                <a:cs typeface="Arial"/>
              </a:rPr>
              <a:t>), </a:t>
            </a:r>
            <a:r>
              <a:rPr lang="en-US" sz="2000" b="1" dirty="0">
                <a:latin typeface="Arial"/>
                <a:cs typeface="Arial"/>
              </a:rPr>
              <a:t>and threshold </a:t>
            </a:r>
            <a:r>
              <a:rPr lang="en-US" sz="2000" b="1" dirty="0" smtClean="0">
                <a:latin typeface="Arial"/>
                <a:cs typeface="Arial"/>
              </a:rPr>
              <a:t>(</a:t>
            </a:r>
            <a:r>
              <a:rPr lang="en-US" sz="2000" i="1" dirty="0" smtClean="0">
                <a:latin typeface="Times New Roman"/>
                <a:cs typeface="Times New Roman"/>
              </a:rPr>
              <a:t>b</a:t>
            </a:r>
            <a:r>
              <a:rPr lang="en-US" sz="2000" b="1" dirty="0" smtClean="0">
                <a:latin typeface="Arial"/>
                <a:cs typeface="Arial"/>
              </a:rPr>
              <a:t>) values </a:t>
            </a:r>
            <a:r>
              <a:rPr lang="en-US" sz="2000" b="1" dirty="0">
                <a:latin typeface="Arial"/>
                <a:cs typeface="Arial"/>
              </a:rPr>
              <a:t>were estimated from DNA microarray data using a penalized least squares </a:t>
            </a:r>
            <a:r>
              <a:rPr lang="en-US" sz="2000" b="1" dirty="0" smtClean="0">
                <a:latin typeface="Arial"/>
                <a:cs typeface="Arial"/>
              </a:rPr>
              <a:t>approach. </a:t>
            </a:r>
            <a:endParaRPr lang="en-US" sz="2000" b="1" dirty="0">
              <a:latin typeface="Arial"/>
              <a:cs typeface="Arial"/>
            </a:endParaRPr>
          </a:p>
        </p:txBody>
      </p:sp>
      <p:sp>
        <p:nvSpPr>
          <p:cNvPr id="216" name="TextBox 215"/>
          <p:cNvSpPr txBox="1"/>
          <p:nvPr/>
        </p:nvSpPr>
        <p:spPr>
          <a:xfrm>
            <a:off x="636104" y="13332237"/>
            <a:ext cx="12089295" cy="892552"/>
          </a:xfrm>
          <a:prstGeom prst="rect">
            <a:avLst/>
          </a:prstGeom>
          <a:solidFill>
            <a:srgbClr val="D9D9D9"/>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A Nonlinear Differential Equation Determined the Expression of </a:t>
            </a:r>
          </a:p>
          <a:p>
            <a:pPr algn="ctr"/>
            <a:r>
              <a:rPr lang="en-US" sz="2600" b="1" dirty="0" smtClean="0">
                <a:latin typeface="Arial" panose="020B0604020202020204" pitchFamily="34" charset="0"/>
                <a:cs typeface="Arial" panose="020B0604020202020204" pitchFamily="34" charset="0"/>
              </a:rPr>
              <a:t>Each Transcription Factor in the GRNs Over Time</a:t>
            </a:r>
          </a:p>
        </p:txBody>
      </p:sp>
      <p:sp>
        <p:nvSpPr>
          <p:cNvPr id="218" name="TextBox 217"/>
          <p:cNvSpPr txBox="1"/>
          <p:nvPr/>
        </p:nvSpPr>
        <p:spPr>
          <a:xfrm>
            <a:off x="636106" y="14269955"/>
            <a:ext cx="11833321" cy="707886"/>
          </a:xfrm>
          <a:prstGeom prst="rect">
            <a:avLst/>
          </a:prstGeom>
          <a:noFill/>
        </p:spPr>
        <p:txBody>
          <a:bodyPr wrap="square" rtlCol="0">
            <a:spAutoFit/>
          </a:bodyPr>
          <a:lstStyle/>
          <a:p>
            <a:pPr marL="285750" indent="-285750">
              <a:buFont typeface="Arial"/>
              <a:buChar char="•"/>
            </a:pPr>
            <a:r>
              <a:rPr lang="en-US" sz="2000" b="1" dirty="0" err="1" smtClean="0">
                <a:latin typeface="Arial"/>
                <a:cs typeface="Arial"/>
              </a:rPr>
              <a:t>GRNmap</a:t>
            </a:r>
            <a:r>
              <a:rPr lang="en-US" sz="2000" b="1" dirty="0" smtClean="0">
                <a:latin typeface="Arial"/>
                <a:cs typeface="Arial"/>
              </a:rPr>
              <a:t> (Gene </a:t>
            </a:r>
            <a:r>
              <a:rPr lang="en-US" sz="2000" b="1" dirty="0">
                <a:latin typeface="Arial"/>
                <a:cs typeface="Arial"/>
              </a:rPr>
              <a:t>R</a:t>
            </a:r>
            <a:r>
              <a:rPr lang="en-US" sz="2000" b="1" dirty="0" smtClean="0">
                <a:latin typeface="Arial"/>
                <a:cs typeface="Arial"/>
              </a:rPr>
              <a:t>egulatory </a:t>
            </a:r>
            <a:r>
              <a:rPr lang="en-US" sz="2000" b="1" dirty="0">
                <a:latin typeface="Arial"/>
                <a:cs typeface="Arial"/>
              </a:rPr>
              <a:t>N</a:t>
            </a:r>
            <a:r>
              <a:rPr lang="en-US" sz="2000" b="1" dirty="0" smtClean="0">
                <a:latin typeface="Arial"/>
                <a:cs typeface="Arial"/>
              </a:rPr>
              <a:t>etwork modeling and </a:t>
            </a:r>
            <a:r>
              <a:rPr lang="en-US" sz="2000" b="1" dirty="0">
                <a:latin typeface="Arial"/>
                <a:cs typeface="Arial"/>
              </a:rPr>
              <a:t>parameter estimation) </a:t>
            </a:r>
            <a:r>
              <a:rPr lang="en-US" sz="2000" b="1" dirty="0" smtClean="0">
                <a:latin typeface="Arial"/>
                <a:cs typeface="Arial"/>
              </a:rPr>
              <a:t>was used to model the dynamics of each GRN in response to cold shock (</a:t>
            </a:r>
            <a:r>
              <a:rPr lang="en-US" sz="2000" b="1" dirty="0" err="1" smtClean="0">
                <a:latin typeface="Arial"/>
                <a:cs typeface="Arial"/>
              </a:rPr>
              <a:t>Dahlquist</a:t>
            </a:r>
            <a:r>
              <a:rPr lang="en-US" sz="2000" b="1" dirty="0" smtClean="0">
                <a:latin typeface="Arial"/>
                <a:cs typeface="Arial"/>
              </a:rPr>
              <a:t> et al. 2015).</a:t>
            </a:r>
          </a:p>
        </p:txBody>
      </p:sp>
      <p:sp>
        <p:nvSpPr>
          <p:cNvPr id="220" name="TextBox 219"/>
          <p:cNvSpPr txBox="1"/>
          <p:nvPr/>
        </p:nvSpPr>
        <p:spPr>
          <a:xfrm>
            <a:off x="636104" y="20093761"/>
            <a:ext cx="12089295" cy="707886"/>
          </a:xfrm>
          <a:prstGeom prst="rect">
            <a:avLst/>
          </a:prstGeom>
          <a:noFill/>
        </p:spPr>
        <p:txBody>
          <a:bodyPr wrap="square" rtlCol="0">
            <a:spAutoFit/>
          </a:bodyPr>
          <a:lstStyle/>
          <a:p>
            <a:pPr marL="285750" indent="-285750">
              <a:buFont typeface="Arial"/>
              <a:buChar char="•"/>
            </a:pPr>
            <a:r>
              <a:rPr lang="en-US" sz="2000" b="1" dirty="0" smtClean="0">
                <a:latin typeface="Arial"/>
                <a:cs typeface="Arial"/>
              </a:rPr>
              <a:t>E represents the error between estimated values and microarray data values.</a:t>
            </a:r>
          </a:p>
          <a:p>
            <a:pPr marL="285750" indent="-285750">
              <a:buFont typeface="Arial"/>
              <a:buChar char="•"/>
            </a:pPr>
            <a:r>
              <a:rPr lang="el-GR" sz="2000" b="1" dirty="0" smtClean="0">
                <a:latin typeface="Arial" panose="020B0604020202020204" pitchFamily="34" charset="0"/>
                <a:cs typeface="Arial" panose="020B0604020202020204" pitchFamily="34" charset="0"/>
              </a:rPr>
              <a:t>θ</a:t>
            </a:r>
            <a:r>
              <a:rPr lang="en-US" sz="2000" b="1" dirty="0" smtClean="0">
                <a:latin typeface="Arial" panose="020B0604020202020204" pitchFamily="34" charset="0"/>
                <a:cs typeface="Arial" panose="020B0604020202020204" pitchFamily="34" charset="0"/>
              </a:rPr>
              <a:t> is </a:t>
            </a:r>
            <a:r>
              <a:rPr lang="en-US" sz="2000" b="1" dirty="0">
                <a:latin typeface="Arial" panose="020B0604020202020204" pitchFamily="34" charset="0"/>
                <a:cs typeface="Arial" panose="020B0604020202020204" pitchFamily="34" charset="0"/>
              </a:rPr>
              <a:t>the penalty term, which is the combined w, P, and b parameter </a:t>
            </a:r>
            <a:r>
              <a:rPr lang="en-US" sz="2000" b="1" dirty="0" smtClean="0">
                <a:latin typeface="Arial" panose="020B0604020202020204" pitchFamily="34" charset="0"/>
                <a:cs typeface="Arial" panose="020B0604020202020204" pitchFamily="34" charset="0"/>
              </a:rPr>
              <a:t>values.</a:t>
            </a:r>
            <a:endParaRPr lang="en-US" sz="2000" b="1" dirty="0">
              <a:latin typeface="Arial" panose="020B0604020202020204" pitchFamily="34" charset="0"/>
              <a:cs typeface="Arial" panose="020B0604020202020204" pitchFamily="34" charset="0"/>
            </a:endParaRPr>
          </a:p>
        </p:txBody>
      </p:sp>
      <p:grpSp>
        <p:nvGrpSpPr>
          <p:cNvPr id="221" name="Group 220"/>
          <p:cNvGrpSpPr/>
          <p:nvPr/>
        </p:nvGrpSpPr>
        <p:grpSpPr>
          <a:xfrm>
            <a:off x="7693304" y="15127248"/>
            <a:ext cx="4531257" cy="4564134"/>
            <a:chOff x="7504707" y="26415283"/>
            <a:chExt cx="4531257" cy="4564134"/>
          </a:xfrm>
        </p:grpSpPr>
        <p:graphicFrame>
          <p:nvGraphicFramePr>
            <p:cNvPr id="230" name="Object 229"/>
            <p:cNvGraphicFramePr>
              <a:graphicFrameLocks noChangeAspect="1"/>
            </p:cNvGraphicFramePr>
            <p:nvPr>
              <p:extLst>
                <p:ext uri="{D42A27DB-BD31-4B8C-83A1-F6EECF244321}">
                  <p14:modId xmlns:p14="http://schemas.microsoft.com/office/powerpoint/2010/main" val="2002984840"/>
                </p:ext>
              </p:extLst>
            </p:nvPr>
          </p:nvGraphicFramePr>
          <p:xfrm>
            <a:off x="7504707" y="26415283"/>
            <a:ext cx="4531257" cy="1132815"/>
          </p:xfrm>
          <a:graphic>
            <a:graphicData uri="http://schemas.openxmlformats.org/presentationml/2006/ole">
              <mc:AlternateContent xmlns:mc="http://schemas.openxmlformats.org/markup-compatibility/2006">
                <mc:Choice xmlns:v="urn:schemas-microsoft-com:vml" Requires="v">
                  <p:oleObj spid="_x0000_s1065" name="Equation" r:id="rId41" imgW="2743200" imgH="685800" progId="Equation.3">
                    <p:embed/>
                  </p:oleObj>
                </mc:Choice>
                <mc:Fallback>
                  <p:oleObj name="Equation" r:id="rId41" imgW="2743200" imgH="685800"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504707" y="26415283"/>
                          <a:ext cx="4531257" cy="1132815"/>
                        </a:xfrm>
                        <a:prstGeom prst="rect">
                          <a:avLst/>
                        </a:prstGeom>
                        <a:noFill/>
                        <a:ln>
                          <a:noFill/>
                        </a:ln>
                        <a:extLst/>
                      </p:spPr>
                    </p:pic>
                  </p:oleObj>
                </mc:Fallback>
              </mc:AlternateContent>
            </a:graphicData>
          </a:graphic>
        </p:graphicFrame>
        <p:grpSp>
          <p:nvGrpSpPr>
            <p:cNvPr id="249" name="Group 248"/>
            <p:cNvGrpSpPr/>
            <p:nvPr/>
          </p:nvGrpSpPr>
          <p:grpSpPr>
            <a:xfrm>
              <a:off x="7756389" y="27815571"/>
              <a:ext cx="4048690" cy="3163846"/>
              <a:chOff x="7586261" y="27921901"/>
              <a:chExt cx="4048690" cy="3163846"/>
            </a:xfrm>
          </p:grpSpPr>
          <p:grpSp>
            <p:nvGrpSpPr>
              <p:cNvPr id="250" name="Group 249"/>
              <p:cNvGrpSpPr/>
              <p:nvPr/>
            </p:nvGrpSpPr>
            <p:grpSpPr>
              <a:xfrm>
                <a:off x="7586261" y="27921901"/>
                <a:ext cx="4048690" cy="3163846"/>
                <a:chOff x="7490564" y="27921901"/>
                <a:chExt cx="4048690" cy="3163846"/>
              </a:xfrm>
            </p:grpSpPr>
            <p:pic>
              <p:nvPicPr>
                <p:cNvPr id="252" name="Picture 25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490564" y="27921901"/>
                  <a:ext cx="4048690" cy="1667108"/>
                </a:xfrm>
                <a:prstGeom prst="rect">
                  <a:avLst/>
                </a:prstGeom>
              </p:spPr>
            </p:pic>
            <p:pic>
              <p:nvPicPr>
                <p:cNvPr id="253" name="Picture 252"/>
                <p:cNvPicPr>
                  <a:picLocks noChangeAspect="1"/>
                </p:cNvPicPr>
                <p:nvPr/>
              </p:nvPicPr>
              <p:blipFill rotWithShape="1">
                <a:blip r:embed="rId44">
                  <a:extLst>
                    <a:ext uri="{28A0092B-C50C-407E-A947-70E740481C1C}">
                      <a14:useLocalDpi xmlns:a14="http://schemas.microsoft.com/office/drawing/2010/main" val="0"/>
                    </a:ext>
                  </a:extLst>
                </a:blip>
                <a:srcRect t="7669"/>
                <a:stretch/>
              </p:blipFill>
              <p:spPr>
                <a:xfrm>
                  <a:off x="7538532" y="29546477"/>
                  <a:ext cx="3867690" cy="1539270"/>
                </a:xfrm>
                <a:prstGeom prst="rect">
                  <a:avLst/>
                </a:prstGeom>
              </p:spPr>
            </p:pic>
          </p:grpSp>
          <p:sp>
            <p:nvSpPr>
              <p:cNvPr id="251" name="TextBox 250"/>
              <p:cNvSpPr txBox="1"/>
              <p:nvPr/>
            </p:nvSpPr>
            <p:spPr>
              <a:xfrm>
                <a:off x="10156691" y="28466343"/>
                <a:ext cx="1241417" cy="461665"/>
              </a:xfrm>
              <a:prstGeom prst="rect">
                <a:avLst/>
              </a:prstGeom>
              <a:noFill/>
            </p:spPr>
            <p:txBody>
              <a:bodyPr wrap="square" rtlCol="0">
                <a:spAutoFit/>
              </a:bodyPr>
              <a:lstStyle/>
              <a:p>
                <a:r>
                  <a:rPr lang="en-US" sz="1200" i="1" dirty="0" smtClean="0">
                    <a:latin typeface="Arial" panose="020B0604020202020204" pitchFamily="34" charset="0"/>
                    <a:cs typeface="Arial" panose="020B0604020202020204" pitchFamily="34" charset="0"/>
                  </a:rPr>
                  <a:t>b </a:t>
                </a:r>
                <a:r>
                  <a:rPr lang="en-US" sz="1200" dirty="0" smtClean="0">
                    <a:latin typeface="Arial" panose="020B0604020202020204" pitchFamily="34" charset="0"/>
                    <a:cs typeface="Arial" panose="020B0604020202020204" pitchFamily="34" charset="0"/>
                  </a:rPr>
                  <a:t>determines threshold</a:t>
                </a:r>
                <a:endParaRPr lang="en-US" sz="1200" i="1" dirty="0">
                  <a:latin typeface="Arial" panose="020B0604020202020204" pitchFamily="34" charset="0"/>
                  <a:cs typeface="Arial" panose="020B0604020202020204" pitchFamily="34" charset="0"/>
                </a:endParaRPr>
              </a:p>
            </p:txBody>
          </p:sp>
        </p:grpSp>
      </p:grpSp>
      <p:sp>
        <p:nvSpPr>
          <p:cNvPr id="303" name="TextBox 302"/>
          <p:cNvSpPr txBox="1"/>
          <p:nvPr/>
        </p:nvSpPr>
        <p:spPr>
          <a:xfrm>
            <a:off x="636104" y="12472366"/>
            <a:ext cx="12089296" cy="707886"/>
          </a:xfrm>
          <a:prstGeom prst="rect">
            <a:avLst/>
          </a:prstGeom>
          <a:noFill/>
        </p:spPr>
        <p:txBody>
          <a:bodyPr wrap="square" rtlCol="0">
            <a:spAutoFit/>
          </a:bodyPr>
          <a:lstStyle/>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Transcription factors and edges were removed from each of six GRNs, db1-db6, in a stepwise fashion in order of least to most significant until fewer than 20 nodes were obtained.</a:t>
            </a:r>
          </a:p>
        </p:txBody>
      </p:sp>
      <p:sp>
        <p:nvSpPr>
          <p:cNvPr id="304" name="TextBox 303"/>
          <p:cNvSpPr txBox="1"/>
          <p:nvPr/>
        </p:nvSpPr>
        <p:spPr>
          <a:xfrm>
            <a:off x="636106" y="8040314"/>
            <a:ext cx="12089294" cy="892552"/>
          </a:xfrm>
          <a:prstGeom prst="rect">
            <a:avLst/>
          </a:prstGeom>
          <a:solidFill>
            <a:srgbClr val="D9D9D9"/>
          </a:solidFill>
        </p:spPr>
        <p:txBody>
          <a:bodyPr wrap="square" rtlCol="0">
            <a:spAutoFit/>
          </a:bodyPr>
          <a:lstStyle/>
          <a:p>
            <a:pPr algn="ctr"/>
            <a:r>
              <a:rPr lang="en-US" sz="2600" b="1" dirty="0">
                <a:latin typeface="Arial"/>
                <a:cs typeface="Arial"/>
              </a:rPr>
              <a:t>Microarray Data from Yeast Cold Shock Experiments</a:t>
            </a:r>
          </a:p>
          <a:p>
            <a:pPr algn="ctr"/>
            <a:r>
              <a:rPr lang="en-US" sz="2600" b="1" dirty="0">
                <a:latin typeface="Arial"/>
                <a:cs typeface="Arial"/>
              </a:rPr>
              <a:t>Was Used to Derive a Family of </a:t>
            </a:r>
            <a:r>
              <a:rPr lang="en-US" sz="2600" b="1" dirty="0" smtClean="0">
                <a:latin typeface="Arial"/>
                <a:cs typeface="Arial"/>
              </a:rPr>
              <a:t>Related Gene Regulatory Networks</a:t>
            </a:r>
            <a:endParaRPr lang="en-US" sz="2600" b="1" dirty="0">
              <a:latin typeface="Arial"/>
              <a:cs typeface="Arial"/>
            </a:endParaRPr>
          </a:p>
        </p:txBody>
      </p:sp>
      <p:sp>
        <p:nvSpPr>
          <p:cNvPr id="305" name="TextBox 304"/>
          <p:cNvSpPr txBox="1"/>
          <p:nvPr/>
        </p:nvSpPr>
        <p:spPr>
          <a:xfrm>
            <a:off x="4854077" y="9033556"/>
            <a:ext cx="7871321" cy="4093428"/>
          </a:xfrm>
          <a:prstGeom prst="rect">
            <a:avLst/>
          </a:prstGeom>
          <a:noFill/>
        </p:spPr>
        <p:txBody>
          <a:bodyPr wrap="square" rtlCol="0">
            <a:spAutoFit/>
          </a:bodyPr>
          <a:lstStyle/>
          <a:p>
            <a:pPr marL="342900" indent="-342900">
              <a:buFont typeface="Arial"/>
              <a:buChar char="•"/>
            </a:pPr>
            <a:r>
              <a:rPr lang="en-US" sz="2000" b="1" dirty="0">
                <a:latin typeface="Arial" panose="020B0604020202020204" pitchFamily="34" charset="0"/>
                <a:cs typeface="Arial" panose="020B0604020202020204" pitchFamily="34" charset="0"/>
              </a:rPr>
              <a:t>DNA microarray data from six strains was analyzed to show which genes exhibited significant changes in expression during cold shock. The criteria for significance was a </a:t>
            </a:r>
            <a:r>
              <a:rPr lang="en-US" sz="2000" b="1" dirty="0">
                <a:latin typeface="Arial"/>
                <a:cs typeface="Arial"/>
              </a:rPr>
              <a:t>Benjamini &amp; Hochberg-corrected </a:t>
            </a:r>
            <a:r>
              <a:rPr lang="en-US" sz="2000" b="1" dirty="0" smtClean="0">
                <a:latin typeface="Arial"/>
                <a:cs typeface="Arial"/>
              </a:rPr>
              <a:t>ANOVA </a:t>
            </a:r>
            <a:r>
              <a:rPr lang="en-US" sz="2000" b="1" i="1" dirty="0" smtClean="0">
                <a:latin typeface="Arial" panose="020B0604020202020204" pitchFamily="34" charset="0"/>
                <a:cs typeface="Arial" panose="020B0604020202020204" pitchFamily="34" charset="0"/>
              </a:rPr>
              <a:t>p</a:t>
            </a:r>
            <a:r>
              <a:rPr lang="en-US" sz="2000" b="1" dirty="0" smtClean="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value &lt; 0.05</a:t>
            </a:r>
            <a:r>
              <a:rPr lang="en-US" sz="2000" b="1" dirty="0" smtClean="0">
                <a:latin typeface="Arial" panose="020B0604020202020204" pitchFamily="34" charset="0"/>
                <a:cs typeface="Arial" panose="020B0604020202020204" pitchFamily="34" charset="0"/>
              </a:rPr>
              <a:t>.</a:t>
            </a:r>
          </a:p>
          <a:p>
            <a:pPr marL="342900" indent="-342900">
              <a:buFont typeface="Arial"/>
              <a:buChar char="•"/>
            </a:pPr>
            <a:endParaRPr lang="en-US" sz="2000" b="1" dirty="0">
              <a:latin typeface="Arial" panose="020B0604020202020204" pitchFamily="34" charset="0"/>
              <a:cs typeface="Arial" panose="020B0604020202020204" pitchFamily="34" charset="0"/>
            </a:endParaRPr>
          </a:p>
          <a:p>
            <a:pPr marL="342900" indent="-342900">
              <a:buFont typeface="Arial"/>
              <a:buChar char="•"/>
            </a:pPr>
            <a:endParaRPr lang="en-US" sz="2000" b="1" dirty="0" smtClean="0">
              <a:latin typeface="Arial" panose="020B0604020202020204" pitchFamily="34" charset="0"/>
              <a:cs typeface="Arial" panose="020B0604020202020204" pitchFamily="34" charset="0"/>
            </a:endParaRPr>
          </a:p>
          <a:p>
            <a:pPr marL="342900" indent="-342900">
              <a:buFont typeface="Arial"/>
              <a:buChar char="•"/>
            </a:pPr>
            <a:endParaRPr lang="en-US" sz="2000" b="1" dirty="0">
              <a:latin typeface="Arial" panose="020B0604020202020204" pitchFamily="34" charset="0"/>
              <a:cs typeface="Arial" panose="020B0604020202020204" pitchFamily="34" charset="0"/>
            </a:endParaRPr>
          </a:p>
          <a:p>
            <a:pPr marL="341313" indent="-341313"/>
            <a:endParaRPr lang="en-US" sz="2000" b="1" dirty="0">
              <a:latin typeface="Arial" panose="020B0604020202020204" pitchFamily="34" charset="0"/>
              <a:cs typeface="Arial" panose="020B0604020202020204" pitchFamily="34" charset="0"/>
            </a:endParaRPr>
          </a:p>
          <a:p>
            <a:pPr marL="342900" indent="-342900">
              <a:buFont typeface="Arial"/>
              <a:buChar char="•"/>
            </a:pPr>
            <a:r>
              <a:rPr lang="en-US" sz="2000" b="1" dirty="0">
                <a:latin typeface="Arial" panose="020B0604020202020204" pitchFamily="34" charset="0"/>
                <a:cs typeface="Arial" panose="020B0604020202020204" pitchFamily="34" charset="0"/>
              </a:rPr>
              <a:t>The genes with significant expression changes were submitted to the YEASTRACT database, which returned a list of transcription factors that could regulate those targets.</a:t>
            </a:r>
          </a:p>
          <a:p>
            <a:pPr marL="342900" indent="-342900">
              <a:buFont typeface="Arial"/>
              <a:buChar char="•"/>
            </a:pPr>
            <a:endParaRPr lang="en-US" sz="2000" b="1" dirty="0">
              <a:latin typeface="Arial" panose="020B0604020202020204" pitchFamily="34" charset="0"/>
              <a:cs typeface="Arial" panose="020B0604020202020204" pitchFamily="34" charset="0"/>
            </a:endParaRPr>
          </a:p>
          <a:p>
            <a:endParaRPr lang="en-US" sz="2000" b="1" dirty="0" smtClean="0">
              <a:latin typeface="Arial"/>
              <a:cs typeface="Arial"/>
            </a:endParaRPr>
          </a:p>
        </p:txBody>
      </p:sp>
      <p:graphicFrame>
        <p:nvGraphicFramePr>
          <p:cNvPr id="306" name="Table 305"/>
          <p:cNvGraphicFramePr>
            <a:graphicFrameLocks noGrp="1"/>
          </p:cNvGraphicFramePr>
          <p:nvPr>
            <p:extLst>
              <p:ext uri="{D42A27DB-BD31-4B8C-83A1-F6EECF244321}">
                <p14:modId xmlns:p14="http://schemas.microsoft.com/office/powerpoint/2010/main" val="2372075716"/>
              </p:ext>
            </p:extLst>
          </p:nvPr>
        </p:nvGraphicFramePr>
        <p:xfrm>
          <a:off x="5697935" y="10478106"/>
          <a:ext cx="5942973" cy="888999"/>
        </p:xfrm>
        <a:graphic>
          <a:graphicData uri="http://schemas.openxmlformats.org/drawingml/2006/table">
            <a:tbl>
              <a:tblPr firstRow="1" bandRow="1">
                <a:tableStyleId>{2D5ABB26-0587-4C30-8999-92F81FD0307C}</a:tableStyleId>
              </a:tblPr>
              <a:tblGrid>
                <a:gridCol w="1129781"/>
                <a:gridCol w="1129781"/>
                <a:gridCol w="743650"/>
                <a:gridCol w="994020"/>
                <a:gridCol w="994020"/>
                <a:gridCol w="951721"/>
              </a:tblGrid>
              <a:tr h="370840">
                <a:tc>
                  <a:txBody>
                    <a:bodyPr/>
                    <a:lstStyle/>
                    <a:p>
                      <a:pPr algn="ctr"/>
                      <a:r>
                        <a:rPr lang="en-US" sz="1400" b="1" dirty="0" smtClean="0">
                          <a:latin typeface="Arial" panose="020B0604020202020204" pitchFamily="34" charset="0"/>
                          <a:cs typeface="Arial" panose="020B0604020202020204" pitchFamily="34" charset="0"/>
                        </a:rPr>
                        <a:t>Strain</a:t>
                      </a:r>
                      <a:endParaRPr lang="en-US" sz="1400"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Wild-type</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∆cin5 </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∆gln3 </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∆hap4</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∆zap1 </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400" b="1" dirty="0" smtClean="0">
                          <a:latin typeface="Arial" panose="020B0604020202020204" pitchFamily="34" charset="0"/>
                          <a:cs typeface="Arial" panose="020B0604020202020204" pitchFamily="34" charset="0"/>
                        </a:rPr>
                        <a:t>Significant genes</a:t>
                      </a:r>
                      <a:endParaRPr lang="en-US" sz="1400"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1936   (31%)</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1683 (28%)</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1683</a:t>
                      </a:r>
                      <a:r>
                        <a:rPr lang="en-US" sz="1400" baseline="0" dirty="0" smtClean="0">
                          <a:latin typeface="Arial" panose="020B0604020202020204" pitchFamily="34" charset="0"/>
                          <a:cs typeface="Arial" panose="020B0604020202020204" pitchFamily="34" charset="0"/>
                        </a:rPr>
                        <a:t> (28%)</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1794</a:t>
                      </a:r>
                      <a:r>
                        <a:rPr lang="en-US" sz="1400" baseline="0" dirty="0" smtClean="0">
                          <a:latin typeface="Arial" panose="020B0604020202020204" pitchFamily="34" charset="0"/>
                          <a:cs typeface="Arial" panose="020B0604020202020204" pitchFamily="34" charset="0"/>
                        </a:rPr>
                        <a:t> (29%)</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1859 (30%)</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307" name="Picture 306" descr="Microarray.jpg"/>
          <p:cNvPicPr>
            <a:picLocks noChangeAspect="1"/>
          </p:cNvPicPr>
          <p:nvPr/>
        </p:nvPicPr>
        <p:blipFill rotWithShape="1">
          <a:blip r:embed="rId45">
            <a:extLst>
              <a:ext uri="{28A0092B-C50C-407E-A947-70E740481C1C}">
                <a14:useLocalDpi xmlns:a14="http://schemas.microsoft.com/office/drawing/2010/main" val="0"/>
              </a:ext>
            </a:extLst>
          </a:blip>
          <a:srcRect t="4773"/>
          <a:stretch/>
        </p:blipFill>
        <p:spPr>
          <a:xfrm>
            <a:off x="755905" y="9058812"/>
            <a:ext cx="3951714" cy="3083231"/>
          </a:xfrm>
          <a:prstGeom prst="rect">
            <a:avLst/>
          </a:prstGeom>
        </p:spPr>
      </p:pic>
      <p:sp>
        <p:nvSpPr>
          <p:cNvPr id="308" name="TextBox 307"/>
          <p:cNvSpPr txBox="1"/>
          <p:nvPr/>
        </p:nvSpPr>
        <p:spPr>
          <a:xfrm>
            <a:off x="830649" y="12042748"/>
            <a:ext cx="3854322" cy="307777"/>
          </a:xfrm>
          <a:prstGeom prst="rect">
            <a:avLst/>
          </a:prstGeom>
          <a:noFill/>
        </p:spPr>
        <p:txBody>
          <a:bodyPr wrap="square" rtlCol="0">
            <a:spAutoFit/>
          </a:bodyPr>
          <a:lstStyle/>
          <a:p>
            <a:pPr algn="ctr"/>
            <a:r>
              <a:rPr lang="en-US" sz="1400" dirty="0" smtClean="0">
                <a:latin typeface="Arial"/>
                <a:cs typeface="Arial"/>
              </a:rPr>
              <a:t>Microarray at 60 minutes after cold shock</a:t>
            </a:r>
            <a:endParaRPr lang="en-US" sz="1400" dirty="0">
              <a:latin typeface="Arial"/>
              <a:cs typeface="Arial"/>
            </a:endParaRPr>
          </a:p>
        </p:txBody>
      </p:sp>
    </p:spTree>
    <p:extLst>
      <p:ext uri="{BB962C8B-B14F-4D97-AF65-F5344CB8AC3E}">
        <p14:creationId xmlns:p14="http://schemas.microsoft.com/office/powerpoint/2010/main" val="377743428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5949</TotalTime>
  <Words>3231</Words>
  <Application>Microsoft Macintosh PowerPoint</Application>
  <PresentationFormat>Custom</PresentationFormat>
  <Paragraphs>595</Paragraphs>
  <Slides>2</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vt:i4>
      </vt:variant>
    </vt:vector>
  </HeadingPairs>
  <TitlesOfParts>
    <vt:vector size="4" baseType="lpstr">
      <vt:lpstr>Office Theme</vt:lpstr>
      <vt:lpstr>Equation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Natalie Williams</dc:creator>
  <cp:lastModifiedBy>Brandon Klein</cp:lastModifiedBy>
  <cp:revision>594</cp:revision>
  <dcterms:created xsi:type="dcterms:W3CDTF">2015-02-26T23:10:39Z</dcterms:created>
  <dcterms:modified xsi:type="dcterms:W3CDTF">2017-03-22T21:52:42Z</dcterms:modified>
</cp:coreProperties>
</file>